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83"/>
  </p:notesMasterIdLst>
  <p:sldIdLst>
    <p:sldId id="617" r:id="rId4"/>
    <p:sldId id="1134" r:id="rId5"/>
    <p:sldId id="1185" r:id="rId6"/>
    <p:sldId id="1132" r:id="rId7"/>
    <p:sldId id="1133" r:id="rId8"/>
    <p:sldId id="1186" r:id="rId9"/>
    <p:sldId id="1136" r:id="rId10"/>
    <p:sldId id="1137" r:id="rId11"/>
    <p:sldId id="1068" r:id="rId12"/>
    <p:sldId id="1069" r:id="rId13"/>
    <p:sldId id="1208" r:id="rId14"/>
    <p:sldId id="1138" r:id="rId15"/>
    <p:sldId id="1140" r:id="rId16"/>
    <p:sldId id="1141" r:id="rId17"/>
    <p:sldId id="1207" r:id="rId18"/>
    <p:sldId id="1139" r:id="rId19"/>
    <p:sldId id="1144" r:id="rId20"/>
    <p:sldId id="1142" r:id="rId21"/>
    <p:sldId id="1203" r:id="rId22"/>
    <p:sldId id="1145" r:id="rId23"/>
    <p:sldId id="1143" r:id="rId24"/>
    <p:sldId id="1146" r:id="rId25"/>
    <p:sldId id="1151" r:id="rId26"/>
    <p:sldId id="1147" r:id="rId27"/>
    <p:sldId id="1148" r:id="rId28"/>
    <p:sldId id="1149" r:id="rId29"/>
    <p:sldId id="1150" r:id="rId30"/>
    <p:sldId id="1152" r:id="rId31"/>
    <p:sldId id="1184" r:id="rId32"/>
    <p:sldId id="1189" r:id="rId33"/>
    <p:sldId id="1192" r:id="rId34"/>
    <p:sldId id="1193" r:id="rId35"/>
    <p:sldId id="1194" r:id="rId36"/>
    <p:sldId id="1074" r:id="rId37"/>
    <p:sldId id="1187" r:id="rId38"/>
    <p:sldId id="1010" r:id="rId39"/>
    <p:sldId id="1153" r:id="rId40"/>
    <p:sldId id="1121" r:id="rId41"/>
    <p:sldId id="1204" r:id="rId42"/>
    <p:sldId id="1076" r:id="rId43"/>
    <p:sldId id="1205" r:id="rId44"/>
    <p:sldId id="1154" r:id="rId45"/>
    <p:sldId id="1077" r:id="rId46"/>
    <p:sldId id="1156" r:id="rId47"/>
    <p:sldId id="1180" r:id="rId48"/>
    <p:sldId id="1181" r:id="rId49"/>
    <p:sldId id="1182" r:id="rId50"/>
    <p:sldId id="1078" r:id="rId51"/>
    <p:sldId id="1160" r:id="rId52"/>
    <p:sldId id="1159" r:id="rId53"/>
    <p:sldId id="1158" r:id="rId54"/>
    <p:sldId id="1157" r:id="rId55"/>
    <p:sldId id="1161" r:id="rId56"/>
    <p:sldId id="1195" r:id="rId57"/>
    <p:sldId id="1197" r:id="rId58"/>
    <p:sldId id="1183" r:id="rId59"/>
    <p:sldId id="1198" r:id="rId60"/>
    <p:sldId id="1199" r:id="rId61"/>
    <p:sldId id="1200" r:id="rId62"/>
    <p:sldId id="1123" r:id="rId63"/>
    <p:sldId id="1162" r:id="rId64"/>
    <p:sldId id="1163" r:id="rId65"/>
    <p:sldId id="1164" r:id="rId66"/>
    <p:sldId id="1165" r:id="rId67"/>
    <p:sldId id="1166" r:id="rId68"/>
    <p:sldId id="1169" r:id="rId69"/>
    <p:sldId id="1168" r:id="rId70"/>
    <p:sldId id="1167" r:id="rId71"/>
    <p:sldId id="1179" r:id="rId72"/>
    <p:sldId id="1170" r:id="rId73"/>
    <p:sldId id="1171" r:id="rId74"/>
    <p:sldId id="1172" r:id="rId75"/>
    <p:sldId id="1178" r:id="rId76"/>
    <p:sldId id="1173" r:id="rId77"/>
    <p:sldId id="1174" r:id="rId78"/>
    <p:sldId id="1176" r:id="rId79"/>
    <p:sldId id="1177" r:id="rId80"/>
    <p:sldId id="1202" r:id="rId81"/>
    <p:sldId id="120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F9394"/>
    <a:srgbClr val="C9751D"/>
    <a:srgbClr val="EC8922"/>
    <a:srgbClr val="FF7200"/>
    <a:srgbClr val="0432FF"/>
    <a:srgbClr val="00FA09"/>
    <a:srgbClr val="FF40FF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6595" autoAdjust="0"/>
  </p:normalViewPr>
  <p:slideViewPr>
    <p:cSldViewPr snapToGrid="0">
      <p:cViewPr varScale="1">
        <p:scale>
          <a:sx n="83" d="100"/>
          <a:sy n="83" d="100"/>
        </p:scale>
        <p:origin x="184" y="480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24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63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334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1248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935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66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769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5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031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0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4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743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1036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47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2455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7039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5148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097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928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177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538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37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9622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0870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124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4968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05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48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62941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317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09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301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1178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84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3936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5585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286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940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3579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070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322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459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4057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389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457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31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8282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14681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995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2394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2625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2506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6445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71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5865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53316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4223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3321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3784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42574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29195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8220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551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4240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69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05466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881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6061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8029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13404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0928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49305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9622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6242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4912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04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776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55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hyperlink" Target="https://arxiv.org/pdf/1403.6652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arxiv.org/pdf/1403.6652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hyperlink" Target="https://arxiv.org/pdf/1403.6652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arxiv.org/pdf/1403.6652.pdf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hyperlink" Target="https://ieeexplore.ieee.org/abstract/document/8954863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8954863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tiff"/><Relationship Id="rId9" Type="http://schemas.openxmlformats.org/officeDocument/2006/relationships/hyperlink" Target="https://ieeexplore.ieee.org/abstract/document/895486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ieeexplore.ieee.org/abstract/document/8954863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ieeexplore.ieee.org/abstract/document/895486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ieeexplore.ieee.org/abstract/document/895486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0.png"/><Relationship Id="rId4" Type="http://schemas.openxmlformats.org/officeDocument/2006/relationships/image" Target="../media/image7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0.png"/><Relationship Id="rId5" Type="http://schemas.openxmlformats.org/officeDocument/2006/relationships/image" Target="../media/image800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7.png"/><Relationship Id="rId4" Type="http://schemas.openxmlformats.org/officeDocument/2006/relationships/hyperlink" Target="https://tkipf.github.io/graph-convolutional-networks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1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8.png"/><Relationship Id="rId5" Type="http://schemas.openxmlformats.org/officeDocument/2006/relationships/image" Target="../media/image88.jpeg"/><Relationship Id="rId4" Type="http://schemas.openxmlformats.org/officeDocument/2006/relationships/hyperlink" Target="https://tkipf.github.io/graph-convolutional-network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1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30.png"/><Relationship Id="rId5" Type="http://schemas.openxmlformats.org/officeDocument/2006/relationships/image" Target="../media/image88.jpeg"/><Relationship Id="rId10" Type="http://schemas.openxmlformats.org/officeDocument/2006/relationships/image" Target="../media/image770.png"/><Relationship Id="rId4" Type="http://schemas.openxmlformats.org/officeDocument/2006/relationships/hyperlink" Target="https://tkipf.github.io/graph-convolutional-networks/" TargetMode="External"/><Relationship Id="rId9" Type="http://schemas.openxmlformats.org/officeDocument/2006/relationships/image" Target="../media/image7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tiff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00.png"/><Relationship Id="rId4" Type="http://schemas.openxmlformats.org/officeDocument/2006/relationships/image" Target="../media/image79.gi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1.png"/><Relationship Id="rId7" Type="http://schemas.openxmlformats.org/officeDocument/2006/relationships/image" Target="../media/image9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10" Type="http://schemas.openxmlformats.org/officeDocument/2006/relationships/image" Target="../media/image970.png"/><Relationship Id="rId4" Type="http://schemas.openxmlformats.org/officeDocument/2006/relationships/image" Target="../media/image91.png"/><Relationship Id="rId9" Type="http://schemas.openxmlformats.org/officeDocument/2006/relationships/image" Target="../media/image9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7.tiff"/><Relationship Id="rId4" Type="http://schemas.openxmlformats.org/officeDocument/2006/relationships/image" Target="../media/image106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8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9.tif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1050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40.png"/><Relationship Id="rId11" Type="http://schemas.openxmlformats.org/officeDocument/2006/relationships/image" Target="../media/image109.png"/><Relationship Id="rId5" Type="http://schemas.openxmlformats.org/officeDocument/2006/relationships/image" Target="../media/image1030.png"/><Relationship Id="rId10" Type="http://schemas.openxmlformats.org/officeDocument/2006/relationships/image" Target="../media/image108.png"/><Relationship Id="rId4" Type="http://schemas.openxmlformats.org/officeDocument/2006/relationships/image" Target="../media/image1020.png"/><Relationship Id="rId9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11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2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5" Type="http://schemas.openxmlformats.org/officeDocument/2006/relationships/image" Target="../media/image116.png"/><Relationship Id="rId4" Type="http://schemas.openxmlformats.org/officeDocument/2006/relationships/image" Target="../media/image1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4.tiff"/><Relationship Id="rId5" Type="http://schemas.openxmlformats.org/officeDocument/2006/relationships/image" Target="../media/image113.tiff"/><Relationship Id="rId4" Type="http://schemas.openxmlformats.org/officeDocument/2006/relationships/image" Target="../media/image112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5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119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8.tiff"/><Relationship Id="rId5" Type="http://schemas.openxmlformats.org/officeDocument/2006/relationships/image" Target="../media/image117.tiff"/><Relationship Id="rId4" Type="http://schemas.openxmlformats.org/officeDocument/2006/relationships/image" Target="../media/image116.tif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119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8.tiff"/><Relationship Id="rId5" Type="http://schemas.openxmlformats.org/officeDocument/2006/relationships/image" Target="../media/image117.tiff"/><Relationship Id="rId10" Type="http://schemas.openxmlformats.org/officeDocument/2006/relationships/image" Target="../media/image130.png"/><Relationship Id="rId4" Type="http://schemas.openxmlformats.org/officeDocument/2006/relationships/image" Target="../media/image116.tiff"/><Relationship Id="rId9" Type="http://schemas.openxmlformats.org/officeDocument/2006/relationships/image" Target="../media/image120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1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2.tif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5.tiff"/><Relationship Id="rId5" Type="http://schemas.openxmlformats.org/officeDocument/2006/relationships/image" Target="../media/image124.tiff"/><Relationship Id="rId10" Type="http://schemas.openxmlformats.org/officeDocument/2006/relationships/image" Target="../media/image131.png"/><Relationship Id="rId4" Type="http://schemas.openxmlformats.org/officeDocument/2006/relationships/image" Target="../media/image123.tiff"/><Relationship Id="rId9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tiff"/><Relationship Id="rId3" Type="http://schemas.openxmlformats.org/officeDocument/2006/relationships/image" Target="../media/image1.png"/><Relationship Id="rId7" Type="http://schemas.openxmlformats.org/officeDocument/2006/relationships/image" Target="../media/image135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4.tiff"/><Relationship Id="rId11" Type="http://schemas.openxmlformats.org/officeDocument/2006/relationships/image" Target="../media/image147.png"/><Relationship Id="rId5" Type="http://schemas.openxmlformats.org/officeDocument/2006/relationships/image" Target="../media/image133.tiff"/><Relationship Id="rId10" Type="http://schemas.openxmlformats.org/officeDocument/2006/relationships/image" Target="../media/image146.png"/><Relationship Id="rId4" Type="http://schemas.openxmlformats.org/officeDocument/2006/relationships/image" Target="../media/image132.tiff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michael-bronstein.medium.com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eb.stanford.edu/class/cs224w/" TargetMode="External"/><Relationship Id="rId5" Type="http://schemas.openxmlformats.org/officeDocument/2006/relationships/hyperlink" Target="https://www.cs.mcgill.ca/~wlh/grl_book/" TargetMode="External"/><Relationship Id="rId4" Type="http://schemas.openxmlformats.org/officeDocument/2006/relationships/hyperlink" Target="https://distill.pub/2021/gnn-intro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hyperlink" Target="https://arxiv.org/pdf/1403.6652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15" y="1586285"/>
            <a:ext cx="6951785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028" name="Picture 4" descr="Illustration of a graph neural network. (A) A typical example of graph... | Download Scientific ...">
            <a:extLst>
              <a:ext uri="{FF2B5EF4-FFF2-40B4-BE49-F238E27FC236}">
                <a16:creationId xmlns:a16="http://schemas.microsoft.com/office/drawing/2014/main" id="{57761A4E-9007-FF78-6677-2AADA47AB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39" y="903250"/>
            <a:ext cx="4713313" cy="49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51696AC-0017-92B4-8BF0-C6713C116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90" y="2954954"/>
            <a:ext cx="1273321" cy="831849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11FBD11B-A323-C7CC-CC82-C38A1C932334}"/>
              </a:ext>
            </a:extLst>
          </p:cNvPr>
          <p:cNvCxnSpPr/>
          <p:nvPr/>
        </p:nvCxnSpPr>
        <p:spPr>
          <a:xfrm>
            <a:off x="2055455" y="3540582"/>
            <a:ext cx="937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CA81FE8-4800-75B0-BFEE-435477D53BBB}"/>
              </a:ext>
            </a:extLst>
          </p:cNvPr>
          <p:cNvSpPr txBox="1"/>
          <p:nvPr/>
        </p:nvSpPr>
        <p:spPr>
          <a:xfrm>
            <a:off x="1805110" y="3083837"/>
            <a:ext cx="171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Random Walk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BAED0A-1A8C-8299-4E96-070BA5071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793" y="2152736"/>
            <a:ext cx="1754526" cy="3268133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CD52EFEF-F688-8D86-0791-76BFA31DF48E}"/>
              </a:ext>
            </a:extLst>
          </p:cNvPr>
          <p:cNvSpPr txBox="1"/>
          <p:nvPr/>
        </p:nvSpPr>
        <p:spPr>
          <a:xfrm>
            <a:off x="3845103" y="342593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3430B38-64E8-C804-4CE8-D97FAB0BF578}"/>
              </a:ext>
            </a:extLst>
          </p:cNvPr>
          <p:cNvCxnSpPr/>
          <p:nvPr/>
        </p:nvCxnSpPr>
        <p:spPr>
          <a:xfrm>
            <a:off x="5220462" y="3560639"/>
            <a:ext cx="6677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 32">
            <a:extLst>
              <a:ext uri="{FF2B5EF4-FFF2-40B4-BE49-F238E27FC236}">
                <a16:creationId xmlns:a16="http://schemas.microsoft.com/office/drawing/2014/main" id="{ABAE18AF-870D-01EB-A52D-4EA08050C5F2}"/>
              </a:ext>
            </a:extLst>
          </p:cNvPr>
          <p:cNvGrpSpPr/>
          <p:nvPr/>
        </p:nvGrpSpPr>
        <p:grpSpPr>
          <a:xfrm>
            <a:off x="9495528" y="3054914"/>
            <a:ext cx="1874143" cy="2352448"/>
            <a:chOff x="4155989" y="2513640"/>
            <a:chExt cx="4026184" cy="403822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1C87174-E96F-2A06-8E73-930D9FF0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2190" y="2513640"/>
              <a:ext cx="3669983" cy="368913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55052EC-CB94-AFBF-CD37-23002773E4A3}"/>
                </a:ext>
              </a:extLst>
            </p:cNvPr>
            <p:cNvSpPr txBox="1"/>
            <p:nvPr/>
          </p:nvSpPr>
          <p:spPr>
            <a:xfrm>
              <a:off x="4158048" y="2620233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1</a:t>
              </a:r>
              <a:endParaRPr kumimoji="1" lang="zh-CN" altLang="en-US" sz="300" baseline="-250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5F915DB-F9A2-8482-6E26-C8D799876B18}"/>
                </a:ext>
              </a:extLst>
            </p:cNvPr>
            <p:cNvSpPr txBox="1"/>
            <p:nvPr/>
          </p:nvSpPr>
          <p:spPr>
            <a:xfrm>
              <a:off x="4158048" y="297240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2</a:t>
              </a:r>
              <a:endParaRPr kumimoji="1" lang="zh-CN" altLang="en-US" sz="300" baseline="-250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4CEBF9E-8B41-3A82-FFB0-3B36FDB08C50}"/>
                </a:ext>
              </a:extLst>
            </p:cNvPr>
            <p:cNvSpPr txBox="1"/>
            <p:nvPr/>
          </p:nvSpPr>
          <p:spPr>
            <a:xfrm>
              <a:off x="4164227" y="334927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3</a:t>
              </a:r>
              <a:endParaRPr kumimoji="1" lang="zh-CN" altLang="en-US" sz="300" baseline="-250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33A6342-D964-AB87-11B9-060E5A5575D1}"/>
                </a:ext>
              </a:extLst>
            </p:cNvPr>
            <p:cNvSpPr txBox="1"/>
            <p:nvPr/>
          </p:nvSpPr>
          <p:spPr>
            <a:xfrm>
              <a:off x="4158048" y="370144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4</a:t>
              </a:r>
              <a:endParaRPr kumimoji="1" lang="zh-CN" altLang="en-US" sz="300" baseline="-25000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4161573-F6CD-08FD-F77B-D820D4377551}"/>
                </a:ext>
              </a:extLst>
            </p:cNvPr>
            <p:cNvSpPr txBox="1"/>
            <p:nvPr/>
          </p:nvSpPr>
          <p:spPr>
            <a:xfrm>
              <a:off x="4158048" y="4072150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5</a:t>
              </a:r>
              <a:endParaRPr kumimoji="1" lang="zh-CN" altLang="en-US" sz="300" baseline="-250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3290B59-1D79-2D3F-A68E-C3748478C15C}"/>
                </a:ext>
              </a:extLst>
            </p:cNvPr>
            <p:cNvSpPr txBox="1"/>
            <p:nvPr/>
          </p:nvSpPr>
          <p:spPr>
            <a:xfrm>
              <a:off x="4158048" y="443049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6</a:t>
              </a:r>
              <a:endParaRPr kumimoji="1" lang="zh-CN" altLang="en-US" sz="300" baseline="-25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60CCFBF-0356-4AE4-8376-AD17E87EB474}"/>
                </a:ext>
              </a:extLst>
            </p:cNvPr>
            <p:cNvSpPr txBox="1"/>
            <p:nvPr/>
          </p:nvSpPr>
          <p:spPr>
            <a:xfrm>
              <a:off x="4158048" y="477602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7</a:t>
              </a:r>
              <a:endParaRPr kumimoji="1" lang="zh-CN" altLang="en-US" sz="300" baseline="-250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5B4B9ED-2AC2-C131-D309-FA1E2C0F01BF}"/>
                </a:ext>
              </a:extLst>
            </p:cNvPr>
            <p:cNvSpPr txBox="1"/>
            <p:nvPr/>
          </p:nvSpPr>
          <p:spPr>
            <a:xfrm>
              <a:off x="4155989" y="5132775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8</a:t>
              </a:r>
              <a:endParaRPr kumimoji="1" lang="zh-CN" altLang="en-US" sz="300" baseline="-25000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9FBA947-02BE-A28B-A0B5-4D1E1CBF12DC}"/>
                </a:ext>
              </a:extLst>
            </p:cNvPr>
            <p:cNvSpPr txBox="1"/>
            <p:nvPr/>
          </p:nvSpPr>
          <p:spPr>
            <a:xfrm>
              <a:off x="4162172" y="551583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9</a:t>
              </a:r>
              <a:endParaRPr kumimoji="1" lang="zh-CN" altLang="en-US" sz="300" baseline="-25000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42031F-9A54-7FC1-E375-22C5BC7684D3}"/>
                </a:ext>
              </a:extLst>
            </p:cNvPr>
            <p:cNvSpPr txBox="1"/>
            <p:nvPr/>
          </p:nvSpPr>
          <p:spPr>
            <a:xfrm>
              <a:off x="4162175" y="5886534"/>
              <a:ext cx="409828" cy="6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/>
                <a:t>N</a:t>
              </a:r>
              <a:r>
                <a:rPr kumimoji="1" lang="en-US" altLang="zh-CN" sz="300" baseline="-25000"/>
                <a:t>10</a:t>
              </a:r>
              <a:endParaRPr kumimoji="1" lang="zh-CN" altLang="en-US" sz="300" baseline="-25000" dirty="0"/>
            </a:p>
          </p:txBody>
        </p:sp>
      </p:grp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18B31AA-1501-D333-5BFE-22ED59792202}"/>
              </a:ext>
            </a:extLst>
          </p:cNvPr>
          <p:cNvCxnSpPr/>
          <p:nvPr/>
        </p:nvCxnSpPr>
        <p:spPr>
          <a:xfrm flipV="1">
            <a:off x="8553651" y="3553642"/>
            <a:ext cx="638033" cy="6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F8AE9475-00C8-867D-0A64-F9AD9CC1DE64}"/>
              </a:ext>
            </a:extLst>
          </p:cNvPr>
          <p:cNvSpPr txBox="1"/>
          <p:nvPr/>
        </p:nvSpPr>
        <p:spPr>
          <a:xfrm>
            <a:off x="3525362" y="1589919"/>
            <a:ext cx="1563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/>
              <a:t>Node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Sequences</a:t>
            </a:r>
            <a:endParaRPr kumimoji="1"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511938B-8087-0C37-0E85-79BFE5CA2D18}"/>
              </a:ext>
            </a:extLst>
          </p:cNvPr>
          <p:cNvSpPr txBox="1"/>
          <p:nvPr/>
        </p:nvSpPr>
        <p:spPr>
          <a:xfrm>
            <a:off x="9653392" y="2446416"/>
            <a:ext cx="1563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Node Vectors </a:t>
            </a:r>
            <a:endParaRPr kumimoji="1"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E4B4583-C8B7-7E97-8B3E-0694DC1DE280}"/>
              </a:ext>
            </a:extLst>
          </p:cNvPr>
          <p:cNvSpPr txBox="1"/>
          <p:nvPr/>
        </p:nvSpPr>
        <p:spPr>
          <a:xfrm>
            <a:off x="6839177" y="1680323"/>
            <a:ext cx="1563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Word2Vec</a:t>
            </a:r>
            <a:endParaRPr kumimoji="1"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32092B8-CD80-B357-6E73-BB4B4A998F6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https://arxiv.org/pdf/1403.6652.pdf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轻松理解skip-gram模型_吐泡泡的璐璐的博客-CSDN博客_skip-gram">
            <a:extLst>
              <a:ext uri="{FF2B5EF4-FFF2-40B4-BE49-F238E27FC236}">
                <a16:creationId xmlns:a16="http://schemas.microsoft.com/office/drawing/2014/main" id="{8313759A-E8B0-83F9-A534-0CE9AE13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706" y="2274297"/>
            <a:ext cx="2651586" cy="289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7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32092B8-CD80-B357-6E73-BB4B4A998F6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https://arxiv.org/pdf/1403.6652.pdf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E56497-2ECB-8B03-5895-B3EC5199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595819"/>
            <a:ext cx="5969511" cy="42809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BA86E6-560C-9B7B-30CB-8BD270485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913" y="2610639"/>
            <a:ext cx="5686267" cy="19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32092B8-CD80-B357-6E73-BB4B4A998F6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https://arxiv.org/pdf/1403.6652.pdf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3CF235-0E9B-DE57-1DAD-C57EE2BDA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1" y="1562238"/>
            <a:ext cx="10330061" cy="373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01C57-0108-09B1-B874-C0CE525E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853391"/>
            <a:ext cx="9757318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b="1" dirty="0"/>
              <a:t>Node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r>
              <a:rPr lang="zh-CN" altLang="en-US" dirty="0"/>
              <a:t>：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classification,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prediction,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</a:p>
          <a:p>
            <a:pPr>
              <a:buFont typeface="Wingdings" pitchFamily="2" charset="2"/>
              <a:buChar char="l"/>
            </a:pPr>
            <a:r>
              <a:rPr lang="en-US" altLang="zh-CN" b="1" dirty="0"/>
              <a:t>Link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r>
              <a:rPr lang="zh-CN" altLang="en-US" dirty="0"/>
              <a:t>：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classification,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Prediction,</a:t>
            </a:r>
            <a:r>
              <a:rPr lang="zh-CN" altLang="en-US" dirty="0"/>
              <a:t> 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</a:p>
          <a:p>
            <a:pPr>
              <a:buFont typeface="Wingdings" pitchFamily="2" charset="2"/>
              <a:buChar char="l"/>
            </a:pPr>
            <a:r>
              <a:rPr lang="en-US" altLang="zh-CN" b="1" dirty="0"/>
              <a:t>Graph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r>
              <a:rPr lang="zh-CN" altLang="en-US" dirty="0"/>
              <a:t>：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classification,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C79A92-2A4C-6B67-4B49-E3AB493DF7E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2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Classification/Labelling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774EA89-6807-E722-F6EB-4D6F20FEE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619" y="1649677"/>
            <a:ext cx="11085399" cy="34374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F0DA62C-CE18-61C8-339A-B46884022D37}"/>
              </a:ext>
            </a:extLst>
          </p:cNvPr>
          <p:cNvSpPr txBox="1"/>
          <p:nvPr/>
        </p:nvSpPr>
        <p:spPr>
          <a:xfrm>
            <a:off x="4957082" y="5435630"/>
            <a:ext cx="4359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有监督、无监督、半监督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F5E0785-3696-D63A-5976-746168F0F587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16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32092B8-CD80-B357-6E73-BB4B4A998F6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https://arxiv.org/pdf/1403.6652.pdf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B5AFA5-CABA-0BC7-44AA-6619A10DA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03" y="221963"/>
            <a:ext cx="6544006" cy="57788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E403B2-3ED2-B5A7-73A4-AF7AFC89D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27" y="1790592"/>
            <a:ext cx="4590545" cy="38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2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Node2Vec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532092B8-CD80-B357-6E73-BB4B4A998F66}"/>
              </a:ext>
            </a:extLst>
          </p:cNvPr>
          <p:cNvSpPr txBox="1"/>
          <p:nvPr/>
        </p:nvSpPr>
        <p:spPr>
          <a:xfrm>
            <a:off x="574304" y="6328260"/>
            <a:ext cx="7721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elveticaNeue" charset="0"/>
              </a:rPr>
              <a:t>Aditya Grover, Jure </a:t>
            </a:r>
            <a:r>
              <a:rPr lang="en-US" altLang="zh-CN" sz="1400" dirty="0" err="1">
                <a:latin typeface="HelveticaNeue" charset="0"/>
              </a:rPr>
              <a:t>Leskovec</a:t>
            </a:r>
            <a:r>
              <a:rPr lang="en-US" altLang="zh-CN" sz="1400" dirty="0">
                <a:latin typeface="HelveticaNeue" charset="0"/>
              </a:rPr>
              <a:t>. node2vec: Scalable Feature Learning for Networks. KDD 2016. </a:t>
            </a:r>
            <a:endParaRPr lang="en-US" altLang="zh-CN" sz="1400" dirty="0">
              <a:effectLst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438D399-9CE5-E63C-C1B4-70AE3A881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8186" y="3330925"/>
            <a:ext cx="3739149" cy="2575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3B7725-EFB3-4B56-4644-93B0F5CA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434495"/>
            <a:ext cx="5727700" cy="2209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D3F7E4-7B62-3913-D27E-6055FB40A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595" y="317521"/>
            <a:ext cx="5274712" cy="548885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FC32D2-9935-9F23-7A02-0E5DE04D9D8A}"/>
              </a:ext>
            </a:extLst>
          </p:cNvPr>
          <p:cNvSpPr/>
          <p:nvPr/>
        </p:nvSpPr>
        <p:spPr>
          <a:xfrm>
            <a:off x="8682656" y="2824546"/>
            <a:ext cx="2066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Homophily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p=1,q=0.5</a:t>
            </a:r>
            <a:endParaRPr lang="zh-CN" altLang="en-US" sz="1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485712-A9A6-3491-0A4F-6CA0043E5FF6}"/>
              </a:ext>
            </a:extLst>
          </p:cNvPr>
          <p:cNvSpPr/>
          <p:nvPr/>
        </p:nvSpPr>
        <p:spPr>
          <a:xfrm>
            <a:off x="8682656" y="5498599"/>
            <a:ext cx="2528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/>
              <a:t>Structural equivalence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p=1,</a:t>
            </a:r>
            <a:r>
              <a:rPr lang="zh-CN" altLang="en-US" sz="1400" dirty="0"/>
              <a:t> </a:t>
            </a:r>
            <a:r>
              <a:rPr lang="en-US" altLang="zh-CN" sz="1400" dirty="0"/>
              <a:t>q=2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9DCDC1-706E-91AE-9903-7D6791363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391" y="4603642"/>
            <a:ext cx="2554328" cy="9578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4A7571-DCC7-4803-A8C0-6A744940B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376" y="5687018"/>
            <a:ext cx="2095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Classification/Labelling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2DAEB8C-C693-DCCC-F169-45C7F5029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4040" y="1548985"/>
            <a:ext cx="9722985" cy="36713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01A188-6512-186C-4819-180954406801}"/>
              </a:ext>
            </a:extLst>
          </p:cNvPr>
          <p:cNvSpPr txBox="1"/>
          <p:nvPr/>
        </p:nvSpPr>
        <p:spPr>
          <a:xfrm>
            <a:off x="574304" y="6328260"/>
            <a:ext cx="7721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HelveticaNeue" charset="0"/>
              </a:rPr>
              <a:t>Aditya Grover, Jure </a:t>
            </a:r>
            <a:r>
              <a:rPr lang="en-US" altLang="zh-CN" sz="1400" dirty="0" err="1">
                <a:latin typeface="HelveticaNeue" charset="0"/>
              </a:rPr>
              <a:t>Leskovec</a:t>
            </a:r>
            <a:r>
              <a:rPr lang="en-US" altLang="zh-CN" sz="1400" dirty="0">
                <a:latin typeface="HelveticaNeue" charset="0"/>
              </a:rPr>
              <a:t>. node2vec: Scalable Feature Learning for Networks. KDD 2016. </a:t>
            </a:r>
            <a:endParaRPr lang="en-US" altLang="zh-CN" sz="1400" dirty="0">
              <a:effectLst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84BB10-DA5A-4AC3-293F-6915A2018FAE}"/>
              </a:ext>
            </a:extLst>
          </p:cNvPr>
          <p:cNvSpPr txBox="1"/>
          <p:nvPr/>
        </p:nvSpPr>
        <p:spPr>
          <a:xfrm>
            <a:off x="5661539" y="5444583"/>
            <a:ext cx="185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39 blogger interests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3D8CBD-45F5-8292-BA7B-7F312392A5C6}"/>
              </a:ext>
            </a:extLst>
          </p:cNvPr>
          <p:cNvSpPr txBox="1"/>
          <p:nvPr/>
        </p:nvSpPr>
        <p:spPr>
          <a:xfrm>
            <a:off x="7259803" y="5476746"/>
            <a:ext cx="18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50 gene types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13C845-CC9C-02F3-A7F5-22BC717245BE}"/>
              </a:ext>
            </a:extLst>
          </p:cNvPr>
          <p:cNvSpPr txBox="1"/>
          <p:nvPr/>
        </p:nvSpPr>
        <p:spPr>
          <a:xfrm>
            <a:off x="8917078" y="5444583"/>
            <a:ext cx="1855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40 Part-of-Speech tags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130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5346024-CCBE-F90C-878E-75EBD99EA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1092" y="1499807"/>
            <a:ext cx="10065629" cy="39614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181017-F088-2C4C-0D35-9EAAC3E37F2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94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181017-F088-2C4C-0D35-9EAAC3E37F2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2EDBC9-94D6-A461-730A-8AAB20836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07292" y="1307063"/>
            <a:ext cx="5340761" cy="444643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8DA385EB-2963-3DA1-875F-5D32E09A9A20}"/>
              </a:ext>
            </a:extLst>
          </p:cNvPr>
          <p:cNvSpPr/>
          <p:nvPr/>
        </p:nvSpPr>
        <p:spPr>
          <a:xfrm>
            <a:off x="4565181" y="3536341"/>
            <a:ext cx="1929384" cy="1635525"/>
          </a:xfrm>
          <a:prstGeom prst="ellipse">
            <a:avLst/>
          </a:prstGeom>
          <a:solidFill>
            <a:srgbClr val="FF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4931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789557-D960-E329-C50C-9206D97B6971}"/>
              </a:ext>
            </a:extLst>
          </p:cNvPr>
          <p:cNvSpPr txBox="1"/>
          <p:nvPr/>
        </p:nvSpPr>
        <p:spPr>
          <a:xfrm>
            <a:off x="1025911" y="1981199"/>
            <a:ext cx="829113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Network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Graph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Convolution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Attention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Other extension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History and Spectral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zh-CN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462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2181017-F088-2C4C-0D35-9EAAC3E37F2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FDFD718-1B3A-0CA9-A593-08D872240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81700" y="436469"/>
            <a:ext cx="5307092" cy="52613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4D070D-8A58-4A82-4842-AB8A17BCA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6" y="2302615"/>
            <a:ext cx="5765800" cy="1435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297F303-FF2B-8BF3-3922-8AAD18F1C1BB}"/>
              </a:ext>
            </a:extLst>
          </p:cNvPr>
          <p:cNvSpPr/>
          <p:nvPr/>
        </p:nvSpPr>
        <p:spPr>
          <a:xfrm>
            <a:off x="705806" y="422612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Area Under Curve (AUC) scores for link prediction. Comparison with popular baselines and embedding based methods </a:t>
            </a:r>
            <a:r>
              <a:rPr lang="en-US" altLang="zh-CN" sz="1400" dirty="0" err="1"/>
              <a:t>bootstapped</a:t>
            </a:r>
            <a:r>
              <a:rPr lang="en-US" altLang="zh-CN" sz="1400" dirty="0"/>
              <a:t> using binary operators:</a:t>
            </a:r>
          </a:p>
          <a:p>
            <a:r>
              <a:rPr lang="en-US" altLang="zh-CN" sz="1400" dirty="0"/>
              <a:t> (a) Average, (b) Hadamard, (c) Weighted-L1, and (d) Weighted-L2 (See Table 1 for definitions).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1D85E0-75AB-EDE5-0D80-22799A5EFC59}"/>
              </a:ext>
            </a:extLst>
          </p:cNvPr>
          <p:cNvSpPr txBox="1"/>
          <p:nvPr/>
        </p:nvSpPr>
        <p:spPr>
          <a:xfrm>
            <a:off x="814039" y="1635740"/>
            <a:ext cx="517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u,v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f: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956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Level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C287B90-1B5C-E6E7-24C4-4D2A15AB5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619" y="1967438"/>
            <a:ext cx="10859428" cy="32671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2A7DD-6086-4BEB-A23C-1B9E1B2AD2D5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72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2A7DD-6086-4BEB-A23C-1B9E1B2AD2D5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B9FEC8-837F-2BEE-7106-AF78C16428CE}"/>
              </a:ext>
            </a:extLst>
          </p:cNvPr>
          <p:cNvSpPr txBox="1"/>
          <p:nvPr/>
        </p:nvSpPr>
        <p:spPr>
          <a:xfrm>
            <a:off x="10916092" y="2377321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Industrial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D4D40A-D3A2-2761-EA48-B842FFCB724D}"/>
              </a:ext>
            </a:extLst>
          </p:cNvPr>
          <p:cNvSpPr txBox="1"/>
          <p:nvPr/>
        </p:nvSpPr>
        <p:spPr>
          <a:xfrm>
            <a:off x="10884891" y="4546876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Agricultrual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6408F5-1B72-8C38-A7EB-190B4F516BE5}"/>
              </a:ext>
            </a:extLst>
          </p:cNvPr>
          <p:cNvSpPr txBox="1"/>
          <p:nvPr/>
        </p:nvSpPr>
        <p:spPr>
          <a:xfrm>
            <a:off x="6876471" y="2364512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lived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095FEB-21E8-2EA5-0484-EFD8635725B6}"/>
              </a:ext>
            </a:extLst>
          </p:cNvPr>
          <p:cNvSpPr txBox="1"/>
          <p:nvPr/>
        </p:nvSpPr>
        <p:spPr>
          <a:xfrm>
            <a:off x="6930260" y="4385320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Dead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AD840D-B8D3-187C-3469-7A5A2E0919C8}"/>
              </a:ext>
            </a:extLst>
          </p:cNvPr>
          <p:cNvSpPr txBox="1"/>
          <p:nvPr/>
        </p:nvSpPr>
        <p:spPr>
          <a:xfrm>
            <a:off x="3119943" y="2297691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Toxic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3ED7DE-4026-D56F-A212-B0FE43F781F5}"/>
              </a:ext>
            </a:extLst>
          </p:cNvPr>
          <p:cNvSpPr txBox="1"/>
          <p:nvPr/>
        </p:nvSpPr>
        <p:spPr>
          <a:xfrm>
            <a:off x="2922825" y="4411763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non-toxic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E8B741C-E977-0E57-0785-A95FCC510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8" y="1632183"/>
            <a:ext cx="2020865" cy="15894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A80A69-16DE-F300-15FE-D9E98A9FE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41" y="3531123"/>
            <a:ext cx="1846988" cy="17536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D652580-9747-A700-6E1A-E8F1DE8B5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29" y="3641982"/>
            <a:ext cx="2349500" cy="1752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40CA819-5583-0E72-043F-BF89D5688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382" y="1883177"/>
            <a:ext cx="1907994" cy="175736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493D4E-E44B-A021-8F63-4C643E532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2771" y="1747196"/>
            <a:ext cx="2265987" cy="17838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E6DBED1-1F97-2433-7C50-0761DE969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2569" y="3716905"/>
            <a:ext cx="2136189" cy="17838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3831D94-39B6-8526-DC32-C26C78C829D6}"/>
              </a:ext>
            </a:extLst>
          </p:cNvPr>
          <p:cNvSpPr txBox="1"/>
          <p:nvPr/>
        </p:nvSpPr>
        <p:spPr>
          <a:xfrm>
            <a:off x="1025911" y="5518425"/>
            <a:ext cx="18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化学药品分类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BB751E8-1DF6-6C69-8324-A76B777D222C}"/>
              </a:ext>
            </a:extLst>
          </p:cNvPr>
          <p:cNvSpPr txBox="1"/>
          <p:nvPr/>
        </p:nvSpPr>
        <p:spPr>
          <a:xfrm>
            <a:off x="4780629" y="5518425"/>
            <a:ext cx="18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网络社区分类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F01AFF1-5D20-10FD-62C4-CF67679A313D}"/>
              </a:ext>
            </a:extLst>
          </p:cNvPr>
          <p:cNvSpPr txBox="1"/>
          <p:nvPr/>
        </p:nvSpPr>
        <p:spPr>
          <a:xfrm>
            <a:off x="8697169" y="5500733"/>
            <a:ext cx="18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贸易产品分类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6AB8BA3-70A6-2E90-975C-7B692DF39980}"/>
              </a:ext>
            </a:extLst>
          </p:cNvPr>
          <p:cNvSpPr txBox="1"/>
          <p:nvPr/>
        </p:nvSpPr>
        <p:spPr>
          <a:xfrm>
            <a:off x="8841771" y="1185021"/>
            <a:ext cx="18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国际贸易网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636C6DB-E3E8-28F1-D37E-CC27EB1080AB}"/>
              </a:ext>
            </a:extLst>
          </p:cNvPr>
          <p:cNvSpPr txBox="1"/>
          <p:nvPr/>
        </p:nvSpPr>
        <p:spPr>
          <a:xfrm>
            <a:off x="4881142" y="1212959"/>
            <a:ext cx="18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社会网络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A20349-129B-85BC-8768-0A74F3C40327}"/>
              </a:ext>
            </a:extLst>
          </p:cNvPr>
          <p:cNvSpPr txBox="1"/>
          <p:nvPr/>
        </p:nvSpPr>
        <p:spPr>
          <a:xfrm>
            <a:off x="1321989" y="1207630"/>
            <a:ext cx="184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分子结构网络</a:t>
            </a:r>
          </a:p>
        </p:txBody>
      </p:sp>
    </p:spTree>
    <p:extLst>
      <p:ext uri="{BB962C8B-B14F-4D97-AF65-F5344CB8AC3E}">
        <p14:creationId xmlns:p14="http://schemas.microsoft.com/office/powerpoint/2010/main" val="2135472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2A7DD-6086-4BEB-A23C-1B9E1B2AD2D5}"/>
              </a:ext>
            </a:extLst>
          </p:cNvPr>
          <p:cNvSpPr txBox="1"/>
          <p:nvPr/>
        </p:nvSpPr>
        <p:spPr>
          <a:xfrm>
            <a:off x="574303" y="6328260"/>
            <a:ext cx="810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solidFill>
                  <a:srgbClr val="9BF1FF"/>
                </a:solidFill>
                <a:effectLst/>
                <a:latin typeface="Source Sans Pro" panose="020B0503030403020204" pitchFamily="34" charset="0"/>
                <a:hlinkClick r:id="rId4"/>
              </a:rPr>
              <a:t>Ruyue Xin,Jiang Zhang,Yitong Shao. Complex Network Classification with Convolutional Neural Network; Tsinghua Science and Technology, Volume 25, Number 4, 2020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1481ED-39CE-60D3-CE9B-C8693E6A9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289" y="1301021"/>
            <a:ext cx="6562241" cy="468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33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2B4980C1-EDC9-8F4B-6FFD-506BFBDBAE14}"/>
              </a:ext>
            </a:extLst>
          </p:cNvPr>
          <p:cNvSpPr/>
          <p:nvPr/>
        </p:nvSpPr>
        <p:spPr>
          <a:xfrm>
            <a:off x="3835577" y="2345507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636CA4BC-C197-A4B5-8C1D-71C4F22DA12D}"/>
              </a:ext>
            </a:extLst>
          </p:cNvPr>
          <p:cNvSpPr/>
          <p:nvPr/>
        </p:nvSpPr>
        <p:spPr>
          <a:xfrm>
            <a:off x="7243607" y="2326471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C1E46C-F324-B98F-1577-A15BD2F7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5577" y="3868576"/>
            <a:ext cx="4065970" cy="1830838"/>
          </a:xfrm>
          <a:prstGeom prst="rect">
            <a:avLst/>
          </a:prstGeom>
        </p:spPr>
      </p:pic>
      <p:sp>
        <p:nvSpPr>
          <p:cNvPr id="11" name="圆角右箭头 10">
            <a:extLst>
              <a:ext uri="{FF2B5EF4-FFF2-40B4-BE49-F238E27FC236}">
                <a16:creationId xmlns:a16="http://schemas.microsoft.com/office/drawing/2014/main" id="{25F2EF8A-C3E3-1B43-97AF-9A4932D4F571}"/>
              </a:ext>
            </a:extLst>
          </p:cNvPr>
          <p:cNvSpPr/>
          <p:nvPr/>
        </p:nvSpPr>
        <p:spPr>
          <a:xfrm rot="10800000">
            <a:off x="8571771" y="4079519"/>
            <a:ext cx="682528" cy="7228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8554564-BF41-6E4F-8A39-AB78931214C9}"/>
              </a:ext>
            </a:extLst>
          </p:cNvPr>
          <p:cNvCxnSpPr/>
          <p:nvPr/>
        </p:nvCxnSpPr>
        <p:spPr>
          <a:xfrm flipH="1" flipV="1">
            <a:off x="2851557" y="4247131"/>
            <a:ext cx="447214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244BF19-38CB-E6D0-C5DD-7F8965341C06}"/>
              </a:ext>
            </a:extLst>
          </p:cNvPr>
          <p:cNvCxnSpPr/>
          <p:nvPr/>
        </p:nvCxnSpPr>
        <p:spPr>
          <a:xfrm flipH="1">
            <a:off x="2851557" y="4982237"/>
            <a:ext cx="484527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EC93535-689A-D41A-28D9-3DD9D2EDD704}"/>
              </a:ext>
            </a:extLst>
          </p:cNvPr>
          <p:cNvSpPr txBox="1"/>
          <p:nvPr/>
        </p:nvSpPr>
        <p:spPr>
          <a:xfrm>
            <a:off x="1518739" y="4048128"/>
            <a:ext cx="109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22FE9E-74A5-7B84-0CD9-DCCB605E2080}"/>
              </a:ext>
            </a:extLst>
          </p:cNvPr>
          <p:cNvSpPr txBox="1"/>
          <p:nvPr/>
        </p:nvSpPr>
        <p:spPr>
          <a:xfrm>
            <a:off x="1501348" y="5085202"/>
            <a:ext cx="109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EA2A606-9467-E6C1-1F10-F88F2B4DC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61" y="1725678"/>
            <a:ext cx="1902055" cy="162234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D659736B-90C0-BD78-DEF2-50FCACF9C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585" y="1803400"/>
            <a:ext cx="2019300" cy="1625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93994FF-B337-A2D0-112B-660CFE9BC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454" y="1789641"/>
            <a:ext cx="1625600" cy="16383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46366F4-E66E-D403-B838-A10B3B8B0CB5}"/>
              </a:ext>
            </a:extLst>
          </p:cNvPr>
          <p:cNvSpPr txBox="1"/>
          <p:nvPr/>
        </p:nvSpPr>
        <p:spPr>
          <a:xfrm>
            <a:off x="1710865" y="1541012"/>
            <a:ext cx="13829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原始网络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E3F42DE-A69C-7750-9807-64D852621685}"/>
              </a:ext>
            </a:extLst>
          </p:cNvPr>
          <p:cNvSpPr txBox="1"/>
          <p:nvPr/>
        </p:nvSpPr>
        <p:spPr>
          <a:xfrm>
            <a:off x="5265082" y="1505857"/>
            <a:ext cx="13829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嵌入向量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BA3F6-7FF6-151D-EC56-791AE421EC97}"/>
              </a:ext>
            </a:extLst>
          </p:cNvPr>
          <p:cNvSpPr txBox="1"/>
          <p:nvPr/>
        </p:nvSpPr>
        <p:spPr>
          <a:xfrm>
            <a:off x="8571771" y="1420309"/>
            <a:ext cx="13829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二维栅格化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7852B76-4051-FF38-64F7-5031CF7791AC}"/>
              </a:ext>
            </a:extLst>
          </p:cNvPr>
          <p:cNvSpPr txBox="1"/>
          <p:nvPr/>
        </p:nvSpPr>
        <p:spPr>
          <a:xfrm>
            <a:off x="5105757" y="5454534"/>
            <a:ext cx="25322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：卷积神经网络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7CFCDB-1950-2A21-6164-BE04E2D086A0}"/>
              </a:ext>
            </a:extLst>
          </p:cNvPr>
          <p:cNvSpPr txBox="1"/>
          <p:nvPr/>
        </p:nvSpPr>
        <p:spPr>
          <a:xfrm>
            <a:off x="574303" y="6328260"/>
            <a:ext cx="810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solidFill>
                  <a:srgbClr val="9BF1FF"/>
                </a:solidFill>
                <a:effectLst/>
                <a:latin typeface="Source Sans Pro" panose="020B0503030403020204" pitchFamily="34" charset="0"/>
                <a:hlinkClick r:id="rId8"/>
              </a:rPr>
              <a:t>Ruyue Xin,Jiang Zhang,Yitong Shao. Complex Network Classification with Convolutional Neural Network; Tsinghua Science and Technology, Volume 25, Number 4, 2020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388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右箭头 2">
            <a:extLst>
              <a:ext uri="{FF2B5EF4-FFF2-40B4-BE49-F238E27FC236}">
                <a16:creationId xmlns:a16="http://schemas.microsoft.com/office/drawing/2014/main" id="{2B4980C1-EDC9-8F4B-6FFD-506BFBDBAE14}"/>
              </a:ext>
            </a:extLst>
          </p:cNvPr>
          <p:cNvSpPr/>
          <p:nvPr/>
        </p:nvSpPr>
        <p:spPr>
          <a:xfrm>
            <a:off x="3835577" y="2345507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636CA4BC-C197-A4B5-8C1D-71C4F22DA12D}"/>
              </a:ext>
            </a:extLst>
          </p:cNvPr>
          <p:cNvSpPr/>
          <p:nvPr/>
        </p:nvSpPr>
        <p:spPr>
          <a:xfrm>
            <a:off x="7243607" y="2326471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8C1E46C-F324-B98F-1577-A15BD2F77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35577" y="3868576"/>
            <a:ext cx="4065970" cy="1830838"/>
          </a:xfrm>
          <a:prstGeom prst="rect">
            <a:avLst/>
          </a:prstGeom>
        </p:spPr>
      </p:pic>
      <p:sp>
        <p:nvSpPr>
          <p:cNvPr id="11" name="圆角右箭头 10">
            <a:extLst>
              <a:ext uri="{FF2B5EF4-FFF2-40B4-BE49-F238E27FC236}">
                <a16:creationId xmlns:a16="http://schemas.microsoft.com/office/drawing/2014/main" id="{25F2EF8A-C3E3-1B43-97AF-9A4932D4F571}"/>
              </a:ext>
            </a:extLst>
          </p:cNvPr>
          <p:cNvSpPr/>
          <p:nvPr/>
        </p:nvSpPr>
        <p:spPr>
          <a:xfrm rot="10800000">
            <a:off x="8571771" y="4079519"/>
            <a:ext cx="682528" cy="7228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8554564-BF41-6E4F-8A39-AB78931214C9}"/>
              </a:ext>
            </a:extLst>
          </p:cNvPr>
          <p:cNvCxnSpPr/>
          <p:nvPr/>
        </p:nvCxnSpPr>
        <p:spPr>
          <a:xfrm flipH="1" flipV="1">
            <a:off x="2851557" y="4247131"/>
            <a:ext cx="447214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244BF19-38CB-E6D0-C5DD-7F8965341C06}"/>
              </a:ext>
            </a:extLst>
          </p:cNvPr>
          <p:cNvCxnSpPr/>
          <p:nvPr/>
        </p:nvCxnSpPr>
        <p:spPr>
          <a:xfrm flipH="1">
            <a:off x="2851557" y="4982237"/>
            <a:ext cx="484527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EC93535-689A-D41A-28D9-3DD9D2EDD704}"/>
              </a:ext>
            </a:extLst>
          </p:cNvPr>
          <p:cNvSpPr txBox="1"/>
          <p:nvPr/>
        </p:nvSpPr>
        <p:spPr>
          <a:xfrm>
            <a:off x="1132574" y="404812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小世界网络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22FE9E-74A5-7B84-0CD9-DCCB605E2080}"/>
              </a:ext>
            </a:extLst>
          </p:cNvPr>
          <p:cNvSpPr txBox="1"/>
          <p:nvPr/>
        </p:nvSpPr>
        <p:spPr>
          <a:xfrm>
            <a:off x="1132574" y="5085202"/>
            <a:ext cx="146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无标度网络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D659736B-90C0-BD78-DEF2-50FCACF9C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585" y="1803400"/>
            <a:ext cx="2019300" cy="16256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93994FF-B337-A2D0-112B-660CFE9BC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454" y="1789641"/>
            <a:ext cx="1625600" cy="16383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E3F42DE-A69C-7750-9807-64D852621685}"/>
              </a:ext>
            </a:extLst>
          </p:cNvPr>
          <p:cNvSpPr txBox="1"/>
          <p:nvPr/>
        </p:nvSpPr>
        <p:spPr>
          <a:xfrm>
            <a:off x="5265082" y="1505857"/>
            <a:ext cx="13829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嵌入向量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9FBA3F6-7FF6-151D-EC56-791AE421EC97}"/>
              </a:ext>
            </a:extLst>
          </p:cNvPr>
          <p:cNvSpPr txBox="1"/>
          <p:nvPr/>
        </p:nvSpPr>
        <p:spPr>
          <a:xfrm>
            <a:off x="8571771" y="1420309"/>
            <a:ext cx="13829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二维栅格化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7852B76-4051-FF38-64F7-5031CF7791AC}"/>
              </a:ext>
            </a:extLst>
          </p:cNvPr>
          <p:cNvSpPr txBox="1"/>
          <p:nvPr/>
        </p:nvSpPr>
        <p:spPr>
          <a:xfrm>
            <a:off x="5105757" y="5454534"/>
            <a:ext cx="25322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：卷积神经网络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7A89BE-B8F8-1B99-99AD-BCE2832A6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82" y="1830036"/>
            <a:ext cx="1663700" cy="16764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EA8019-EE0E-294A-BE73-FAF889A66D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316" y="1749850"/>
            <a:ext cx="1485900" cy="1651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AD674C-1BDC-F308-0B4A-1A5BEBB1C8DD}"/>
              </a:ext>
            </a:extLst>
          </p:cNvPr>
          <p:cNvSpPr txBox="1"/>
          <p:nvPr/>
        </p:nvSpPr>
        <p:spPr>
          <a:xfrm>
            <a:off x="574303" y="6328260"/>
            <a:ext cx="810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solidFill>
                  <a:srgbClr val="9BF1FF"/>
                </a:solidFill>
                <a:effectLst/>
                <a:latin typeface="Source Sans Pro" panose="020B0503030403020204" pitchFamily="34" charset="0"/>
                <a:hlinkClick r:id="rId9"/>
              </a:rPr>
              <a:t>Ruyue Xin,Jiang Zhang,Yitong Shao. Complex Network Classification with Convolutional Neural Network; Tsinghua Science and Technology, Volume 25, Number 4, 2020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8321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E083EC-737A-C8A5-ADBB-AF5FB485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704" y="1388784"/>
            <a:ext cx="5008282" cy="40804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49D215-BDE9-6641-29E3-F6E42C3A1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04" y="1681302"/>
            <a:ext cx="5232400" cy="38227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5A70B51-9D6A-91F1-D771-252BADC14CAE}"/>
              </a:ext>
            </a:extLst>
          </p:cNvPr>
          <p:cNvSpPr txBox="1"/>
          <p:nvPr/>
        </p:nvSpPr>
        <p:spPr>
          <a:xfrm>
            <a:off x="11033418" y="2123268"/>
            <a:ext cx="115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无标度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B7BFE2-A4C2-9391-1C1C-BB28AB9A5893}"/>
              </a:ext>
            </a:extLst>
          </p:cNvPr>
          <p:cNvSpPr txBox="1"/>
          <p:nvPr/>
        </p:nvSpPr>
        <p:spPr>
          <a:xfrm>
            <a:off x="11033418" y="4112886"/>
            <a:ext cx="115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小世界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60BA83-6D06-1EC9-22F7-85489281DAAA}"/>
              </a:ext>
            </a:extLst>
          </p:cNvPr>
          <p:cNvSpPr txBox="1"/>
          <p:nvPr/>
        </p:nvSpPr>
        <p:spPr>
          <a:xfrm>
            <a:off x="574303" y="6328260"/>
            <a:ext cx="810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solidFill>
                  <a:srgbClr val="9BF1FF"/>
                </a:solidFill>
                <a:effectLst/>
                <a:latin typeface="Source Sans Pro" panose="020B0503030403020204" pitchFamily="34" charset="0"/>
                <a:hlinkClick r:id="rId6"/>
              </a:rPr>
              <a:t>Ruyue Xin,Jiang Zhang,Yitong Shao. Complex Network Classification with Convolutional Neural Network; Tsinghua Science and Technology, Volume 25, Number 4, 2020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669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内容占位符 5">
            <a:extLst>
              <a:ext uri="{FF2B5EF4-FFF2-40B4-BE49-F238E27FC236}">
                <a16:creationId xmlns:a16="http://schemas.microsoft.com/office/drawing/2014/main" id="{481FBCC0-93C1-2A9C-1E35-AA598933B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224" y="5005064"/>
            <a:ext cx="5788022" cy="95922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classifier can distinguish agricultural trade networks and electronic product trade networks with accuracy 99% 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157AC9-6CE6-D87B-7ACB-20F257E8C610}"/>
              </a:ext>
            </a:extLst>
          </p:cNvPr>
          <p:cNvSpPr txBox="1"/>
          <p:nvPr/>
        </p:nvSpPr>
        <p:spPr>
          <a:xfrm>
            <a:off x="4328132" y="2502131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Electronic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438152-D25A-8354-8507-BF04A08FA2E9}"/>
              </a:ext>
            </a:extLst>
          </p:cNvPr>
          <p:cNvSpPr txBox="1"/>
          <p:nvPr/>
        </p:nvSpPr>
        <p:spPr>
          <a:xfrm>
            <a:off x="4328131" y="4635732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Agricultrual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B51228E-22A7-057F-6439-4E75C798B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63" y="1664447"/>
            <a:ext cx="3200400" cy="2044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597E11-5C87-0574-EB54-60043770E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41" y="3819351"/>
            <a:ext cx="3200400" cy="2057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1F82F9-FF98-FE49-51AF-1B7B2F2FB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224" y="1307063"/>
            <a:ext cx="5054600" cy="3670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F9AA39-62DC-A417-0192-C7D7876EEF63}"/>
              </a:ext>
            </a:extLst>
          </p:cNvPr>
          <p:cNvSpPr txBox="1"/>
          <p:nvPr/>
        </p:nvSpPr>
        <p:spPr>
          <a:xfrm>
            <a:off x="574303" y="6328260"/>
            <a:ext cx="810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solidFill>
                  <a:srgbClr val="9BF1FF"/>
                </a:solidFill>
                <a:effectLst/>
                <a:latin typeface="Source Sans Pro" panose="020B0503030403020204" pitchFamily="34" charset="0"/>
                <a:hlinkClick r:id="rId7"/>
              </a:rPr>
              <a:t>Ruyue Xin,Jiang Zhang,Yitong Shao. Complex Network Classification with Convolutional Neural Network; Tsinghua Science and Technology, Volume 25, Number 4, 2020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338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F9AA39-62DC-A417-0192-C7D7876EEF63}"/>
              </a:ext>
            </a:extLst>
          </p:cNvPr>
          <p:cNvSpPr txBox="1"/>
          <p:nvPr/>
        </p:nvSpPr>
        <p:spPr>
          <a:xfrm>
            <a:off x="574303" y="6328260"/>
            <a:ext cx="810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u="none" strike="noStrike" dirty="0">
                <a:solidFill>
                  <a:srgbClr val="9BF1FF"/>
                </a:solidFill>
                <a:effectLst/>
                <a:latin typeface="Source Sans Pro" panose="020B0503030403020204" pitchFamily="34" charset="0"/>
                <a:hlinkClick r:id="rId4"/>
              </a:rPr>
              <a:t>Ruyue Xin,Jiang Zhang,Yitong Shao. Complex Network Classification with Convolutional Neural Network; Tsinghua Science and Technology, Volume 25, Number 4, 2020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57E21E1-2490-5182-E5BE-710FC294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4039" y="3176500"/>
            <a:ext cx="10325312" cy="27002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8C4715-8C0C-099B-B863-19A8AA9CC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802" y="214443"/>
            <a:ext cx="7569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Struct2vec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EF2BDD-4800-E829-7C5E-DAECAA796B67}"/>
              </a:ext>
            </a:extLst>
          </p:cNvPr>
          <p:cNvSpPr txBox="1"/>
          <p:nvPr/>
        </p:nvSpPr>
        <p:spPr>
          <a:xfrm>
            <a:off x="635618" y="6326769"/>
            <a:ext cx="81731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1050" dirty="0"/>
              <a:t>Leonardo F. R. Ribeiro, Pedro H. P. </a:t>
            </a:r>
            <a:r>
              <a:rPr lang="pt-BR" altLang="zh-CN" sz="1050" dirty="0" err="1"/>
              <a:t>Saverese</a:t>
            </a:r>
            <a:r>
              <a:rPr lang="pt-BR" altLang="zh-CN" sz="1050" dirty="0"/>
              <a:t>, Daniel R. Figueiredo. struc2vec: Learning Node </a:t>
            </a:r>
            <a:r>
              <a:rPr lang="pt-BR" altLang="zh-CN" sz="1050" dirty="0" err="1"/>
              <a:t>Representations</a:t>
            </a:r>
            <a:r>
              <a:rPr lang="pt-BR" altLang="zh-CN" sz="1050" dirty="0"/>
              <a:t> </a:t>
            </a:r>
            <a:r>
              <a:rPr lang="pt-BR" altLang="zh-CN" sz="1050" dirty="0" err="1"/>
              <a:t>from</a:t>
            </a:r>
            <a:r>
              <a:rPr lang="pt-BR" altLang="zh-CN" sz="1050" dirty="0"/>
              <a:t> </a:t>
            </a:r>
            <a:r>
              <a:rPr lang="pt-BR" altLang="zh-CN" sz="1050" dirty="0" err="1"/>
              <a:t>Structural</a:t>
            </a:r>
            <a:r>
              <a:rPr lang="pt-BR" altLang="zh-CN" sz="1050" dirty="0"/>
              <a:t> </a:t>
            </a:r>
            <a:r>
              <a:rPr lang="pt-BR" altLang="zh-CN" sz="1050" dirty="0" err="1"/>
              <a:t>Identity</a:t>
            </a:r>
            <a:r>
              <a:rPr lang="pt-BR" altLang="zh-CN" sz="1050" dirty="0"/>
              <a:t>.  KDD 2017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0C7EF4-361B-79E2-04B1-75B9B37B4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1307063"/>
            <a:ext cx="3674213" cy="22976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2CD14D-261F-2FD1-77CD-B1570694E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370" y="1069048"/>
            <a:ext cx="3172288" cy="48720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555E8F-15EF-6F92-11D2-03F0B602E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87" y="3647976"/>
            <a:ext cx="3129296" cy="23423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6DAC742-4BAB-0CF5-B163-11760173F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324" y="2453820"/>
            <a:ext cx="3942665" cy="28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Everywhere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인력개발부 네트워크 개념에 대한 스톡 벡터 아트 및 기타 이미지 - iStock">
            <a:extLst>
              <a:ext uri="{FF2B5EF4-FFF2-40B4-BE49-F238E27FC236}">
                <a16:creationId xmlns:a16="http://schemas.microsoft.com/office/drawing/2014/main" id="{B81149A3-27D6-BAB9-1734-AE7F3DE3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4" y="2058446"/>
            <a:ext cx="3350096" cy="33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od Chains and Food Webs | Examples of Food Chains and Food Webs">
            <a:extLst>
              <a:ext uri="{FF2B5EF4-FFF2-40B4-BE49-F238E27FC236}">
                <a16:creationId xmlns:a16="http://schemas.microsoft.com/office/drawing/2014/main" id="{FEDD84BA-AEFC-D64F-1258-B96766681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905" y="1536191"/>
            <a:ext cx="3350095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ploring Knowledge Graphs on Amazon Neptune Using Metaphactory | AWS Partner Network (APN) Blog">
            <a:extLst>
              <a:ext uri="{FF2B5EF4-FFF2-40B4-BE49-F238E27FC236}">
                <a16:creationId xmlns:a16="http://schemas.microsoft.com/office/drawing/2014/main" id="{D6BEE3E3-010F-82B5-A238-7301203B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52" y="2232644"/>
            <a:ext cx="4177870" cy="25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952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– Community Embedding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6EE34C-577C-146E-6816-764A2DD940E4}"/>
              </a:ext>
            </a:extLst>
          </p:cNvPr>
          <p:cNvSpPr/>
          <p:nvPr/>
        </p:nvSpPr>
        <p:spPr>
          <a:xfrm>
            <a:off x="635619" y="6372071"/>
            <a:ext cx="72571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V.W. Zheng et al.: From Node Embedding To Community Embedding, arXiv:1610.09950v2 , 2017</a:t>
            </a:r>
            <a:endParaRPr lang="zh-CN" altLang="en-US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5FA60E0-4652-9131-721C-88669459C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67" y="3023958"/>
            <a:ext cx="11410665" cy="2603057"/>
          </a:xfrm>
          <a:prstGeom prst="rect">
            <a:avLst/>
          </a:prstGeom>
        </p:spPr>
      </p:pic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A6FBDF1E-64FE-4B99-1BF8-A4CFECA6C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13000" y="1383806"/>
            <a:ext cx="7366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5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ECE562-B40A-8DDB-DA99-B25600E5482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B704B043-A831-948A-1DB2-1F5A26C5E76A}"/>
              </a:ext>
            </a:extLst>
          </p:cNvPr>
          <p:cNvSpPr/>
          <p:nvPr/>
        </p:nvSpPr>
        <p:spPr>
          <a:xfrm>
            <a:off x="5109029" y="3036795"/>
            <a:ext cx="783771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DF47B5-A1A8-92EA-123C-C7A8C982993D}"/>
              </a:ext>
            </a:extLst>
          </p:cNvPr>
          <p:cNvSpPr txBox="1"/>
          <p:nvPr/>
        </p:nvSpPr>
        <p:spPr>
          <a:xfrm>
            <a:off x="1407886" y="4903128"/>
            <a:ext cx="280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Knoweledge</a:t>
            </a:r>
            <a:r>
              <a:rPr kumimoji="1" lang="en-US" altLang="zh-CN" dirty="0"/>
              <a:t> Graph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F07250-BDAF-3277-4B2A-988F25006DC0}"/>
              </a:ext>
            </a:extLst>
          </p:cNvPr>
          <p:cNvSpPr txBox="1"/>
          <p:nvPr/>
        </p:nvSpPr>
        <p:spPr>
          <a:xfrm>
            <a:off x="7837714" y="4903128"/>
            <a:ext cx="280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Embedding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D682E9-3B64-C97D-B2A6-D835836E9EA0}"/>
              </a:ext>
            </a:extLst>
          </p:cNvPr>
          <p:cNvSpPr txBox="1"/>
          <p:nvPr/>
        </p:nvSpPr>
        <p:spPr>
          <a:xfrm>
            <a:off x="4696279" y="246636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TransE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TransR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06713DC-8CC4-501F-8566-2F1E70B32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0" y="1954871"/>
            <a:ext cx="2615361" cy="282403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209846-9EE5-8FBA-9308-33CA810DC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6" y="2028540"/>
            <a:ext cx="3060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28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ECE562-B40A-8DDB-DA99-B25600E5482B}"/>
              </a:ext>
            </a:extLst>
          </p:cNvPr>
          <p:cNvSpPr txBox="1"/>
          <p:nvPr/>
        </p:nvSpPr>
        <p:spPr>
          <a:xfrm>
            <a:off x="574304" y="6328260"/>
            <a:ext cx="841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charset="0"/>
              </a:rPr>
              <a:t>Wang Z. Knowledge Graph Embedding by Translating on Hyperplanes[J]. AAAI - Association for the Advancement of Artificial Intelligence, 2014.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DF1C24-A3D3-AD42-9178-C7045A5638B9}"/>
                  </a:ext>
                </a:extLst>
              </p:cNvPr>
              <p:cNvSpPr txBox="1"/>
              <p:nvPr/>
            </p:nvSpPr>
            <p:spPr>
              <a:xfrm>
                <a:off x="1452667" y="1552583"/>
                <a:ext cx="312675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𝑠𝑢𝑏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𝑟𝑒𝑙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𝑜𝑏𝑗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|</m:t>
                      </m:r>
                      <m:r>
                        <a:rPr kumimoji="1" lang="en-US" altLang="zh-CN" b="0" i="1" baseline="30000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kumimoji="1" lang="zh-CN" altLang="en-US" baseline="30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DF1C24-A3D3-AD42-9178-C7045A56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67" y="1552583"/>
                <a:ext cx="3126753" cy="270652"/>
              </a:xfrm>
              <a:prstGeom prst="rect">
                <a:avLst/>
              </a:prstGeom>
              <a:blipFill>
                <a:blip r:embed="rId4"/>
                <a:stretch>
                  <a:fillRect l="-1619" t="-4545" r="-405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FB2F116A-C192-73FD-F934-0CFCE2E376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153" y="2865810"/>
            <a:ext cx="4647265" cy="63371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B6A376-7001-D7B0-9CEE-8632C46586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987" y="3952370"/>
            <a:ext cx="4799445" cy="1179020"/>
          </a:xfrm>
          <a:prstGeom prst="rect">
            <a:avLst/>
          </a:prstGeom>
        </p:spPr>
      </p:pic>
      <p:pic>
        <p:nvPicPr>
          <p:cNvPr id="23" name="内容占位符 4">
            <a:extLst>
              <a:ext uri="{FF2B5EF4-FFF2-40B4-BE49-F238E27FC236}">
                <a16:creationId xmlns:a16="http://schemas.microsoft.com/office/drawing/2014/main" id="{3605247B-B362-60A7-3450-11BCAB3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24829" y="2542670"/>
            <a:ext cx="52705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5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 layer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ECE562-B40A-8DDB-DA99-B25600E5482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1021C13-0EAF-00CE-D659-3F6D27BF6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44459"/>
            <a:ext cx="12192000" cy="690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531" name="内容占位符 2">
            <a:extLst>
              <a:ext uri="{FF2B5EF4-FFF2-40B4-BE49-F238E27FC236}">
                <a16:creationId xmlns:a16="http://schemas.microsoft.com/office/drawing/2014/main" id="{72A4C113-7460-62A5-C5AD-7ADC205CF103}"/>
              </a:ext>
            </a:extLst>
          </p:cNvPr>
          <p:cNvSpPr txBox="1">
            <a:spLocks/>
          </p:cNvSpPr>
          <p:nvPr/>
        </p:nvSpPr>
        <p:spPr>
          <a:xfrm>
            <a:off x="1023921" y="1739438"/>
            <a:ext cx="10823970" cy="2509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需要随机游走，比较费时间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一个图只能得到一组嵌入，不能应付图的变化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很难融入节点、连边属性信息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依赖于词向量技术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endParaRPr kumimoji="1" lang="zh-CN" altLang="en-US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1039A8-9E21-3616-E68D-2611E62883C5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0736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789557-D960-E329-C50C-9206D97B6971}"/>
              </a:ext>
            </a:extLst>
          </p:cNvPr>
          <p:cNvSpPr txBox="1"/>
          <p:nvPr/>
        </p:nvSpPr>
        <p:spPr>
          <a:xfrm>
            <a:off x="1025911" y="1981199"/>
            <a:ext cx="82911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Network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  <a:latin typeface="+mj-lt"/>
              </a:rPr>
              <a:t>Graph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Convolution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Attention Network</a:t>
            </a:r>
            <a:endParaRPr kumimoji="1" lang="zh-CN" altLang="en-U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History and Spectral Domain</a:t>
            </a:r>
          </a:p>
        </p:txBody>
      </p:sp>
    </p:spTree>
    <p:extLst>
      <p:ext uri="{BB962C8B-B14F-4D97-AF65-F5344CB8AC3E}">
        <p14:creationId xmlns:p14="http://schemas.microsoft.com/office/powerpoint/2010/main" val="3238439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4651E7-6B14-8B94-376D-BA6EFE9A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313" y="1138748"/>
            <a:ext cx="6894443" cy="485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8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A399FDE-E763-966B-1D88-F7287ECC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575" y="1482251"/>
            <a:ext cx="5314472" cy="43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165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68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028" name="Picture 4" descr="Graph Convolutional Networks | Thomas Kipf | University of Amsterdam">
            <a:extLst>
              <a:ext uri="{FF2B5EF4-FFF2-40B4-BE49-F238E27FC236}">
                <a16:creationId xmlns:a16="http://schemas.microsoft.com/office/drawing/2014/main" id="{55A43905-1A6C-023E-7D7E-1770CA1F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200756"/>
            <a:ext cx="88900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259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68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F68505-10E6-F878-0506-42AB66C8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672" y="1220824"/>
            <a:ext cx="5070088" cy="44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3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D0506DC4-A929-1737-F07B-26A62F3AB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17333" y="2092242"/>
            <a:ext cx="2646773" cy="24312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DBEF79-4F4C-6C66-CBEC-499ADC73A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959" y="2092242"/>
            <a:ext cx="2206846" cy="24106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7A884F-04AF-BB4C-7D5C-B24033213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42" y="2092242"/>
            <a:ext cx="2191538" cy="24106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0F41ED-8586-949A-41FA-BEF771B185D6}"/>
              </a:ext>
            </a:extLst>
          </p:cNvPr>
          <p:cNvSpPr txBox="1"/>
          <p:nvPr/>
        </p:nvSpPr>
        <p:spPr>
          <a:xfrm>
            <a:off x="340942" y="468304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Image = 2D Grid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07323D-34B4-205A-AE78-F8B7A238D6AB}"/>
              </a:ext>
            </a:extLst>
          </p:cNvPr>
          <p:cNvSpPr txBox="1"/>
          <p:nvPr/>
        </p:nvSpPr>
        <p:spPr>
          <a:xfrm>
            <a:off x="3097719" y="467543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Social Network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83DFF6-408C-9E89-D8C2-DFBA65C7FC27}"/>
              </a:ext>
            </a:extLst>
          </p:cNvPr>
          <p:cNvSpPr txBox="1"/>
          <p:nvPr/>
        </p:nvSpPr>
        <p:spPr>
          <a:xfrm>
            <a:off x="5854496" y="4683042"/>
            <a:ext cx="244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Regulatory Network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F08FF3-12F2-4450-6B8F-F1A429476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658" y="2092242"/>
            <a:ext cx="3224692" cy="24106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7ED10-0270-5B54-FEBE-18EE4B28A93E}"/>
              </a:ext>
            </a:extLst>
          </p:cNvPr>
          <p:cNvSpPr txBox="1"/>
          <p:nvPr/>
        </p:nvSpPr>
        <p:spPr>
          <a:xfrm>
            <a:off x="8930096" y="4675435"/>
            <a:ext cx="244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Functional Network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7F2ED3-D455-F699-980D-CD73DA960686}"/>
              </a:ext>
            </a:extLst>
          </p:cNvPr>
          <p:cNvSpPr txBox="1"/>
          <p:nvPr/>
        </p:nvSpPr>
        <p:spPr>
          <a:xfrm>
            <a:off x="340942" y="5507419"/>
            <a:ext cx="1049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Michael Bronstein</a:t>
            </a:r>
            <a:r>
              <a:rPr kumimoji="1" lang="en-US" altLang="zh-CN"/>
              <a:t> </a:t>
            </a:r>
            <a:r>
              <a:rPr kumimoji="1" lang="en-US" altLang="zh-CN" dirty="0"/>
              <a:t>et al., Geometric </a:t>
            </a:r>
            <a:r>
              <a:rPr kumimoji="1" lang="en-US" altLang="zh-CN"/>
              <a:t>Deep Learning, </a:t>
            </a:r>
            <a:r>
              <a:rPr lang="en-US" altLang="zh-CN"/>
              <a:t>CVPR Tutorial 21 July 2017, Honolulu </a:t>
            </a:r>
          </a:p>
        </p:txBody>
      </p:sp>
    </p:spTree>
    <p:extLst>
      <p:ext uri="{BB962C8B-B14F-4D97-AF65-F5344CB8AC3E}">
        <p14:creationId xmlns:p14="http://schemas.microsoft.com/office/powerpoint/2010/main" val="2487042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Principles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2E3524-B5FA-FFE6-F546-B4C5EEAE6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017" y="1833612"/>
            <a:ext cx="7412493" cy="26180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A9D883-D1EE-66D2-5EEE-60D5669912E3}"/>
              </a:ext>
            </a:extLst>
          </p:cNvPr>
          <p:cNvSpPr txBox="1"/>
          <p:nvPr/>
        </p:nvSpPr>
        <p:spPr>
          <a:xfrm>
            <a:off x="7304359" y="1464279"/>
            <a:ext cx="31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D11951-3C4D-940A-9D40-F22561EFEDF9}"/>
              </a:ext>
            </a:extLst>
          </p:cNvPr>
          <p:cNvSpPr txBox="1"/>
          <p:nvPr/>
        </p:nvSpPr>
        <p:spPr>
          <a:xfrm>
            <a:off x="724829" y="1710546"/>
            <a:ext cx="2762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Input:</a:t>
            </a:r>
          </a:p>
          <a:p>
            <a:endParaRPr kumimoji="1" lang="zh-CN" altLang="en-US" sz="3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76517-44DF-421D-D224-50CF7DC13950}"/>
              </a:ext>
            </a:extLst>
          </p:cNvPr>
          <p:cNvSpPr txBox="1"/>
          <p:nvPr/>
        </p:nvSpPr>
        <p:spPr>
          <a:xfrm>
            <a:off x="724829" y="2280426"/>
            <a:ext cx="3692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Topology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(network)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attribution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F0181A-2724-2048-7C3B-1026F1A29DA2}"/>
              </a:ext>
            </a:extLst>
          </p:cNvPr>
          <p:cNvSpPr txBox="1"/>
          <p:nvPr/>
        </p:nvSpPr>
        <p:spPr>
          <a:xfrm>
            <a:off x="724829" y="3748430"/>
            <a:ext cx="3692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Classification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(Label)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C1A79D-0271-14C1-81BC-24CDAADF9E10}"/>
              </a:ext>
            </a:extLst>
          </p:cNvPr>
          <p:cNvSpPr txBox="1"/>
          <p:nvPr/>
        </p:nvSpPr>
        <p:spPr>
          <a:xfrm>
            <a:off x="724829" y="3209821"/>
            <a:ext cx="2762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Output:</a:t>
            </a:r>
          </a:p>
          <a:p>
            <a:endParaRPr kumimoji="1" lang="zh-CN" altLang="en-US" sz="32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746DB94-A69D-7C3C-DB92-F49D8AA8EC38}"/>
              </a:ext>
            </a:extLst>
          </p:cNvPr>
          <p:cNvSpPr txBox="1"/>
          <p:nvPr/>
        </p:nvSpPr>
        <p:spPr>
          <a:xfrm>
            <a:off x="724829" y="5202466"/>
            <a:ext cx="741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方案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：将每个节点的特征认为相互独立，训练一个</a:t>
            </a:r>
            <a:r>
              <a:rPr kumimoji="1" lang="en-US" altLang="zh-CN" dirty="0"/>
              <a:t>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FF0000"/>
                </a:solidFill>
              </a:rPr>
              <a:t>方案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：每个节点的分类和自己与邻居的特征都有关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87F6DA-704F-56F9-72D6-FC276FB387EC}"/>
              </a:ext>
            </a:extLst>
          </p:cNvPr>
          <p:cNvSpPr txBox="1"/>
          <p:nvPr/>
        </p:nvSpPr>
        <p:spPr>
          <a:xfrm>
            <a:off x="812887" y="4683447"/>
            <a:ext cx="27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世界是紧密联系的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124CA7-F6F4-A879-30C3-9E387F013D7D}"/>
              </a:ext>
            </a:extLst>
          </p:cNvPr>
          <p:cNvSpPr txBox="1"/>
          <p:nvPr/>
        </p:nvSpPr>
        <p:spPr>
          <a:xfrm>
            <a:off x="7755179" y="5166505"/>
            <a:ext cx="3920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节点对称性：每个节点的信息聚合、分类准则都是一样的！</a:t>
            </a:r>
          </a:p>
        </p:txBody>
      </p:sp>
    </p:spTree>
    <p:extLst>
      <p:ext uri="{BB962C8B-B14F-4D97-AF65-F5344CB8AC3E}">
        <p14:creationId xmlns:p14="http://schemas.microsoft.com/office/powerpoint/2010/main" val="1721279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Symmetry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6ED65F66-1BFE-B3BC-7A40-E4006EA30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66" y="1691917"/>
            <a:ext cx="4900025" cy="3577205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13E34F-6BF6-95AC-6D83-838EACEDA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660" y="1907521"/>
            <a:ext cx="5834036" cy="314599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ED8200DF-72F1-670A-AF8C-0BB0D4B962FB}"/>
              </a:ext>
            </a:extLst>
          </p:cNvPr>
          <p:cNvSpPr/>
          <p:nvPr/>
        </p:nvSpPr>
        <p:spPr>
          <a:xfrm>
            <a:off x="7755179" y="2681207"/>
            <a:ext cx="427926" cy="433952"/>
          </a:xfrm>
          <a:prstGeom prst="ellipse">
            <a:avLst/>
          </a:prstGeom>
          <a:solidFill>
            <a:srgbClr val="FFFF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027B9F1-4A9F-B470-3205-325F088D2ECF}"/>
              </a:ext>
            </a:extLst>
          </p:cNvPr>
          <p:cNvSpPr/>
          <p:nvPr/>
        </p:nvSpPr>
        <p:spPr>
          <a:xfrm>
            <a:off x="6938647" y="2247255"/>
            <a:ext cx="427926" cy="433952"/>
          </a:xfrm>
          <a:prstGeom prst="ellipse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4A1C456-C55F-EAC7-0DB7-4A7A3E52D318}"/>
              </a:ext>
            </a:extLst>
          </p:cNvPr>
          <p:cNvSpPr/>
          <p:nvPr/>
        </p:nvSpPr>
        <p:spPr>
          <a:xfrm>
            <a:off x="7132950" y="2803965"/>
            <a:ext cx="427926" cy="433952"/>
          </a:xfrm>
          <a:prstGeom prst="ellipse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6CC3845-ECE3-F5CD-003D-336F9722F295}"/>
              </a:ext>
            </a:extLst>
          </p:cNvPr>
          <p:cNvSpPr/>
          <p:nvPr/>
        </p:nvSpPr>
        <p:spPr>
          <a:xfrm>
            <a:off x="8377408" y="2247255"/>
            <a:ext cx="427926" cy="433952"/>
          </a:xfrm>
          <a:prstGeom prst="ellipse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26DEC9F-A3C3-2190-91A3-24C13B7F92DB}"/>
              </a:ext>
            </a:extLst>
          </p:cNvPr>
          <p:cNvSpPr/>
          <p:nvPr/>
        </p:nvSpPr>
        <p:spPr>
          <a:xfrm>
            <a:off x="8240936" y="3411711"/>
            <a:ext cx="427926" cy="433952"/>
          </a:xfrm>
          <a:prstGeom prst="ellipse">
            <a:avLst/>
          </a:prstGeom>
          <a:solidFill>
            <a:srgbClr val="00B05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4008518-24AC-AA33-542D-6E05AFAD675F}"/>
              </a:ext>
            </a:extLst>
          </p:cNvPr>
          <p:cNvSpPr/>
          <p:nvPr/>
        </p:nvSpPr>
        <p:spPr>
          <a:xfrm>
            <a:off x="9662616" y="2464231"/>
            <a:ext cx="427926" cy="433952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32D215D-CEF7-3C3D-9A60-653E1D9FF45F}"/>
              </a:ext>
            </a:extLst>
          </p:cNvPr>
          <p:cNvSpPr/>
          <p:nvPr/>
        </p:nvSpPr>
        <p:spPr>
          <a:xfrm>
            <a:off x="10294318" y="3527013"/>
            <a:ext cx="427926" cy="433952"/>
          </a:xfrm>
          <a:prstGeom prst="ellipse">
            <a:avLst/>
          </a:prstGeom>
          <a:solidFill>
            <a:srgbClr val="FFFF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28DD5D0-82C0-A5FA-3178-0BC474D49AE1}"/>
              </a:ext>
            </a:extLst>
          </p:cNvPr>
          <p:cNvSpPr/>
          <p:nvPr/>
        </p:nvSpPr>
        <p:spPr>
          <a:xfrm>
            <a:off x="9747306" y="4268349"/>
            <a:ext cx="427926" cy="433952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C087565-3D8E-0F4D-FE63-AB621F134EFE}"/>
              </a:ext>
            </a:extLst>
          </p:cNvPr>
          <p:cNvSpPr/>
          <p:nvPr/>
        </p:nvSpPr>
        <p:spPr>
          <a:xfrm>
            <a:off x="9776488" y="3226651"/>
            <a:ext cx="427926" cy="433952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8D621F3-63A5-CDFC-B812-0DE542919FE8}"/>
              </a:ext>
            </a:extLst>
          </p:cNvPr>
          <p:cNvSpPr/>
          <p:nvPr/>
        </p:nvSpPr>
        <p:spPr>
          <a:xfrm>
            <a:off x="10583220" y="2875636"/>
            <a:ext cx="427926" cy="433952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E349FD0-E972-9B81-DB00-52C575364DE6}"/>
              </a:ext>
            </a:extLst>
          </p:cNvPr>
          <p:cNvSpPr/>
          <p:nvPr/>
        </p:nvSpPr>
        <p:spPr>
          <a:xfrm>
            <a:off x="11189770" y="3373465"/>
            <a:ext cx="427926" cy="433952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70CD955-45F9-8A23-3482-55FD504C5162}"/>
              </a:ext>
            </a:extLst>
          </p:cNvPr>
          <p:cNvSpPr txBox="1"/>
          <p:nvPr/>
        </p:nvSpPr>
        <p:spPr>
          <a:xfrm>
            <a:off x="7862161" y="2330146"/>
            <a:ext cx="42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A8751F-EB10-3B11-5B77-AD2526B41A88}"/>
              </a:ext>
            </a:extLst>
          </p:cNvPr>
          <p:cNvSpPr txBox="1"/>
          <p:nvPr/>
        </p:nvSpPr>
        <p:spPr>
          <a:xfrm>
            <a:off x="10408995" y="3923870"/>
            <a:ext cx="42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061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Aggregation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D11951-3C4D-940A-9D40-F22561EFEDF9}"/>
              </a:ext>
            </a:extLst>
          </p:cNvPr>
          <p:cNvSpPr txBox="1"/>
          <p:nvPr/>
        </p:nvSpPr>
        <p:spPr>
          <a:xfrm>
            <a:off x="724829" y="1710546"/>
            <a:ext cx="2762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Aggregation:</a:t>
            </a:r>
          </a:p>
          <a:p>
            <a:endParaRPr kumimoji="1" lang="zh-CN" altLang="en-US" sz="32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76517-44DF-421D-D224-50CF7DC13950}"/>
              </a:ext>
            </a:extLst>
          </p:cNvPr>
          <p:cNvSpPr txBox="1"/>
          <p:nvPr/>
        </p:nvSpPr>
        <p:spPr>
          <a:xfrm>
            <a:off x="724829" y="2280426"/>
            <a:ext cx="3366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neighbors’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information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F0181A-2724-2048-7C3B-1026F1A29DA2}"/>
              </a:ext>
            </a:extLst>
          </p:cNvPr>
          <p:cNvSpPr txBox="1"/>
          <p:nvPr/>
        </p:nvSpPr>
        <p:spPr>
          <a:xfrm>
            <a:off x="724829" y="3748430"/>
            <a:ext cx="3692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Aggregation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recursive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orders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aggregation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</a:t>
            </a:r>
            <a:r>
              <a:rPr kumimoji="1" lang="zh-CN" altLang="en-US" sz="2400" dirty="0"/>
              <a:t> 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C1A79D-0271-14C1-81BC-24CDAADF9E10}"/>
              </a:ext>
            </a:extLst>
          </p:cNvPr>
          <p:cNvSpPr txBox="1"/>
          <p:nvPr/>
        </p:nvSpPr>
        <p:spPr>
          <a:xfrm>
            <a:off x="724829" y="3209821"/>
            <a:ext cx="27622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Recursive:</a:t>
            </a:r>
          </a:p>
          <a:p>
            <a:endParaRPr kumimoji="1" lang="zh-CN" altLang="en-US" sz="32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83225D-0F28-B768-DCD9-456C9E12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96" y="1823585"/>
            <a:ext cx="7772400" cy="24871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6787E4D-D5D9-DC43-CA25-02C9B72F1BAB}"/>
              </a:ext>
            </a:extLst>
          </p:cNvPr>
          <p:cNvSpPr txBox="1"/>
          <p:nvPr/>
        </p:nvSpPr>
        <p:spPr>
          <a:xfrm>
            <a:off x="5216557" y="4547117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Self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1041A8-54C4-2A19-8F61-BB12791F02E3}"/>
              </a:ext>
            </a:extLst>
          </p:cNvPr>
          <p:cNvSpPr txBox="1"/>
          <p:nvPr/>
        </p:nvSpPr>
        <p:spPr>
          <a:xfrm>
            <a:off x="7688441" y="4535005"/>
            <a:ext cx="158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neighbor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ED53D2-F35D-EACC-CF2D-1E7A3F03E129}"/>
              </a:ext>
            </a:extLst>
          </p:cNvPr>
          <p:cNvSpPr txBox="1"/>
          <p:nvPr/>
        </p:nvSpPr>
        <p:spPr>
          <a:xfrm>
            <a:off x="10186346" y="4522350"/>
            <a:ext cx="158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neighbor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48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6437B6-83EE-23A3-13C7-AF6AB8D9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1" y="1616620"/>
            <a:ext cx="7772400" cy="13173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9939E5-CE92-8754-17E5-0D472EC9FC2B}"/>
              </a:ext>
            </a:extLst>
          </p:cNvPr>
          <p:cNvSpPr txBox="1"/>
          <p:nvPr/>
        </p:nvSpPr>
        <p:spPr>
          <a:xfrm>
            <a:off x="1025911" y="3429000"/>
            <a:ext cx="415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Functions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18BDA6-80B0-6E58-AAC3-8794B14D87AF}"/>
              </a:ext>
            </a:extLst>
          </p:cNvPr>
          <p:cNvSpPr txBox="1"/>
          <p:nvPr/>
        </p:nvSpPr>
        <p:spPr>
          <a:xfrm>
            <a:off x="2157287" y="4096398"/>
            <a:ext cx="695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Aggregate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neighborhood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7222BB-7D43-34D4-CD55-17E0298AF984}"/>
              </a:ext>
            </a:extLst>
          </p:cNvPr>
          <p:cNvSpPr txBox="1"/>
          <p:nvPr/>
        </p:nvSpPr>
        <p:spPr>
          <a:xfrm>
            <a:off x="1025911" y="409639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Aggregate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E26D67-A809-C092-112F-24F6C0F83869}"/>
              </a:ext>
            </a:extLst>
          </p:cNvPr>
          <p:cNvSpPr txBox="1"/>
          <p:nvPr/>
        </p:nvSpPr>
        <p:spPr>
          <a:xfrm>
            <a:off x="2157287" y="4781957"/>
            <a:ext cx="695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according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my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AF316D-4A3C-8143-0323-CC7934B94424}"/>
              </a:ext>
            </a:extLst>
          </p:cNvPr>
          <p:cNvSpPr txBox="1"/>
          <p:nvPr/>
        </p:nvSpPr>
        <p:spPr>
          <a:xfrm>
            <a:off x="1025911" y="4781957"/>
            <a:ext cx="1422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Update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53751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6437B6-83EE-23A3-13C7-AF6AB8D99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1" y="1616620"/>
            <a:ext cx="7772400" cy="13173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F9939E5-CE92-8754-17E5-0D472EC9FC2B}"/>
              </a:ext>
            </a:extLst>
          </p:cNvPr>
          <p:cNvSpPr txBox="1"/>
          <p:nvPr/>
        </p:nvSpPr>
        <p:spPr>
          <a:xfrm>
            <a:off x="1025911" y="3184736"/>
            <a:ext cx="4155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Requirement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sz="2000" dirty="0">
                <a:solidFill>
                  <a:srgbClr val="00B0F0"/>
                </a:solidFill>
              </a:rPr>
              <a:t>aggregate</a:t>
            </a:r>
            <a:r>
              <a:rPr kumimoji="1" lang="zh-CN" altLang="en-US" sz="2000" dirty="0"/>
              <a:t>：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7222BB-7D43-34D4-CD55-17E0298AF984}"/>
              </a:ext>
            </a:extLst>
          </p:cNvPr>
          <p:cNvSpPr txBox="1"/>
          <p:nvPr/>
        </p:nvSpPr>
        <p:spPr>
          <a:xfrm>
            <a:off x="1025911" y="3721147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Permutation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invariant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F8E9EF1-D7CF-A650-D7CD-F7358D2A5EB8}"/>
                  </a:ext>
                </a:extLst>
              </p:cNvPr>
              <p:cNvSpPr txBox="1"/>
              <p:nvPr/>
            </p:nvSpPr>
            <p:spPr>
              <a:xfrm>
                <a:off x="4912111" y="3890528"/>
                <a:ext cx="55215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{1,3,2}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2,1,3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}≅{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,3,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}≅{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,2}≅{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F8E9EF1-D7CF-A650-D7CD-F7358D2A5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11" y="3890528"/>
                <a:ext cx="5521576" cy="276999"/>
              </a:xfrm>
              <a:prstGeom prst="rect">
                <a:avLst/>
              </a:prstGeom>
              <a:blipFill>
                <a:blip r:embed="rId5"/>
                <a:stretch>
                  <a:fillRect t="-4348" r="-1147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1AF709-D413-D9EB-69B8-F8BF9CD20F34}"/>
                  </a:ext>
                </a:extLst>
              </p:cNvPr>
              <p:cNvSpPr txBox="1"/>
              <p:nvPr/>
            </p:nvSpPr>
            <p:spPr>
              <a:xfrm>
                <a:off x="1025911" y="5467165"/>
                <a:ext cx="68233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1,2,3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𝑆𝑢𝑚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1,2,3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=6,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𝑃𝑟𝑜𝑑𝑢𝑐𝑡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1,2,3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B1AF709-D413-D9EB-69B8-F8BF9CD2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1" y="5467165"/>
                <a:ext cx="6823343" cy="276999"/>
              </a:xfrm>
              <a:prstGeom prst="rect">
                <a:avLst/>
              </a:prstGeom>
              <a:blipFill>
                <a:blip r:embed="rId6"/>
                <a:stretch>
                  <a:fillRect l="-371" t="-8696" r="-37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66E542B-2C09-07A6-0D01-848F22E8EBC9}"/>
              </a:ext>
            </a:extLst>
          </p:cNvPr>
          <p:cNvSpPr txBox="1"/>
          <p:nvPr/>
        </p:nvSpPr>
        <p:spPr>
          <a:xfrm>
            <a:off x="1025911" y="5065756"/>
            <a:ext cx="289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Examples: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A6C02B-D4D1-58A9-3B2C-8CE078E8DE42}"/>
              </a:ext>
            </a:extLst>
          </p:cNvPr>
          <p:cNvSpPr txBox="1"/>
          <p:nvPr/>
        </p:nvSpPr>
        <p:spPr>
          <a:xfrm>
            <a:off x="1025911" y="4276118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</a:rPr>
              <a:t>Variant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800" b="1" dirty="0">
                <a:solidFill>
                  <a:srgbClr val="FF0000"/>
                </a:solidFill>
              </a:rPr>
              <a:t>Length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DF35CF-075F-49B8-1E92-97DA0389A67A}"/>
                  </a:ext>
                </a:extLst>
              </p:cNvPr>
              <p:cNvSpPr txBox="1"/>
              <p:nvPr/>
            </p:nvSpPr>
            <p:spPr>
              <a:xfrm>
                <a:off x="4912111" y="4400083"/>
                <a:ext cx="1715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,{6}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9DF35CF-075F-49B8-1E92-97DA0389A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111" y="4400083"/>
                <a:ext cx="1715278" cy="276999"/>
              </a:xfrm>
              <a:prstGeom prst="rect">
                <a:avLst/>
              </a:prstGeom>
              <a:blipFill>
                <a:blip r:embed="rId7"/>
                <a:stretch>
                  <a:fillRect r="-441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121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Set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3EA9129-85B2-1BE2-56E7-99C8A046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134" y="1236991"/>
            <a:ext cx="6088913" cy="43840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442552-9EC9-CDEE-6AB3-427632307BA1}"/>
              </a:ext>
            </a:extLst>
          </p:cNvPr>
          <p:cNvSpPr txBox="1"/>
          <p:nvPr/>
        </p:nvSpPr>
        <p:spPr>
          <a:xfrm>
            <a:off x="724829" y="6288440"/>
            <a:ext cx="64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https://arxiv.org/pdf/1703.06114.pdf</a:t>
            </a:r>
          </a:p>
        </p:txBody>
      </p:sp>
    </p:spTree>
    <p:extLst>
      <p:ext uri="{BB962C8B-B14F-4D97-AF65-F5344CB8AC3E}">
        <p14:creationId xmlns:p14="http://schemas.microsoft.com/office/powerpoint/2010/main" val="46457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Set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442552-9EC9-CDEE-6AB3-427632307BA1}"/>
              </a:ext>
            </a:extLst>
          </p:cNvPr>
          <p:cNvSpPr txBox="1"/>
          <p:nvPr/>
        </p:nvSpPr>
        <p:spPr>
          <a:xfrm>
            <a:off x="724829" y="6288440"/>
            <a:ext cx="64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https://arxiv.org/pdf/1703.06114.pdf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DA829F-BAA0-917D-42DA-24F1AA10153E}"/>
              </a:ext>
            </a:extLst>
          </p:cNvPr>
          <p:cNvSpPr txBox="1"/>
          <p:nvPr/>
        </p:nvSpPr>
        <p:spPr>
          <a:xfrm>
            <a:off x="1661160" y="1740932"/>
            <a:ext cx="662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Aggregation Function must be set function(permutation invariant):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146316-6B4D-E5FF-EF79-6780280C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" y="2330179"/>
            <a:ext cx="7772400" cy="453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4A3F8F-4ACE-E742-E80A-2213419B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" y="3690141"/>
            <a:ext cx="7772400" cy="7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44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Set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442552-9EC9-CDEE-6AB3-427632307BA1}"/>
              </a:ext>
            </a:extLst>
          </p:cNvPr>
          <p:cNvSpPr txBox="1"/>
          <p:nvPr/>
        </p:nvSpPr>
        <p:spPr>
          <a:xfrm>
            <a:off x="724829" y="6288440"/>
            <a:ext cx="64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https://arxiv.org/pdf/1703.06114.pdf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DA829F-BAA0-917D-42DA-24F1AA10153E}"/>
              </a:ext>
            </a:extLst>
          </p:cNvPr>
          <p:cNvSpPr txBox="1"/>
          <p:nvPr/>
        </p:nvSpPr>
        <p:spPr>
          <a:xfrm>
            <a:off x="1661160" y="1740932"/>
            <a:ext cx="662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Aggregation Function must be set function(permutation invariant):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146316-6B4D-E5FF-EF79-6780280C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" y="2330179"/>
            <a:ext cx="7772400" cy="453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4A3F8F-4ACE-E742-E80A-2213419B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" y="3073057"/>
            <a:ext cx="7772400" cy="7118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0EC04A1-822F-3613-63F6-C68B49C40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091" y="4360897"/>
            <a:ext cx="342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20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Network(GCN)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https://tkipf.github.io/graph-convolutional-networks/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CFAAC8-C7C6-7CF8-F418-1D78FD78E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619" y="1236802"/>
            <a:ext cx="60198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94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Network(GCN)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https://tkipf.github.io/graph-convolutional-networks/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【Graph Neural Network】GCN: 算法原理，实现和应用 - 知乎">
            <a:extLst>
              <a:ext uri="{FF2B5EF4-FFF2-40B4-BE49-F238E27FC236}">
                <a16:creationId xmlns:a16="http://schemas.microsoft.com/office/drawing/2014/main" id="{5E212D15-084D-7057-F900-358FAF8A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4" y="1959223"/>
            <a:ext cx="6465070" cy="31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39F6BD5-D86A-E3C1-020F-C0C95FC34580}"/>
                  </a:ext>
                </a:extLst>
              </p:cNvPr>
              <p:cNvSpPr txBox="1"/>
              <p:nvPr/>
            </p:nvSpPr>
            <p:spPr>
              <a:xfrm>
                <a:off x="6930888" y="1797330"/>
                <a:ext cx="5181675" cy="662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𝐴𝑔𝑔𝑟𝑎𝑔𝑎𝑡𝑒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39F6BD5-D86A-E3C1-020F-C0C95FC34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88" y="1797330"/>
                <a:ext cx="5181675" cy="662810"/>
              </a:xfrm>
              <a:prstGeom prst="rect">
                <a:avLst/>
              </a:prstGeom>
              <a:blipFill>
                <a:blip r:embed="rId6"/>
                <a:stretch>
                  <a:fillRect l="-244" t="-62264" b="-50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B7EDA2C-67B0-FDFC-5A4A-A301DDBCB00B}"/>
                  </a:ext>
                </a:extLst>
              </p:cNvPr>
              <p:cNvSpPr txBox="1"/>
              <p:nvPr/>
            </p:nvSpPr>
            <p:spPr>
              <a:xfrm>
                <a:off x="6589921" y="3149275"/>
                <a:ext cx="4578323" cy="117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𝐴𝑔𝑔𝑟𝑎𝑔𝑎𝑡𝑒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)|∙|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B7EDA2C-67B0-FDFC-5A4A-A301DDBCB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921" y="3149275"/>
                <a:ext cx="4578323" cy="1176412"/>
              </a:xfrm>
              <a:prstGeom prst="rect">
                <a:avLst/>
              </a:prstGeom>
              <a:blipFill>
                <a:blip r:embed="rId7"/>
                <a:stretch>
                  <a:fillRect l="-829" t="-45161" b="-1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953104-A876-7AF6-D5AE-07F37D55978A}"/>
                  </a:ext>
                </a:extLst>
              </p:cNvPr>
              <p:cNvSpPr txBox="1"/>
              <p:nvPr/>
            </p:nvSpPr>
            <p:spPr>
              <a:xfrm>
                <a:off x="6262937" y="4912778"/>
                <a:ext cx="4578323" cy="938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953104-A876-7AF6-D5AE-07F37D559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937" y="4912778"/>
                <a:ext cx="4578323" cy="938270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101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Sequences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7CE33D62-C11F-33BD-6578-436CD021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3081" y="1468282"/>
            <a:ext cx="5232984" cy="3444496"/>
          </a:xfrm>
          <a:prstGeom prst="rect">
            <a:avLst/>
          </a:prstGeom>
        </p:spPr>
      </p:pic>
      <p:pic>
        <p:nvPicPr>
          <p:cNvPr id="4098" name="Picture 2" descr="Complex Networks – New Media Lab">
            <a:extLst>
              <a:ext uri="{FF2B5EF4-FFF2-40B4-BE49-F238E27FC236}">
                <a16:creationId xmlns:a16="http://schemas.microsoft.com/office/drawing/2014/main" id="{FD93F032-077F-510C-D100-9C98462B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475270"/>
            <a:ext cx="5542584" cy="415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4130BA-2720-FD4E-D4C1-179C74C95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382" y="4973712"/>
            <a:ext cx="6609767" cy="9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5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Network(GCN)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https://tkipf.github.io/graph-convolutional-networks/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【Graph Neural Network】GCN: 算法原理，实现和应用 - 知乎">
            <a:extLst>
              <a:ext uri="{FF2B5EF4-FFF2-40B4-BE49-F238E27FC236}">
                <a16:creationId xmlns:a16="http://schemas.microsoft.com/office/drawing/2014/main" id="{5E212D15-084D-7057-F900-358FAF8A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4" y="1959223"/>
            <a:ext cx="6465070" cy="317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F17E88-5413-0C5E-D39E-9E3CF2391479}"/>
                  </a:ext>
                </a:extLst>
              </p:cNvPr>
              <p:cNvSpPr txBox="1"/>
              <p:nvPr/>
            </p:nvSpPr>
            <p:spPr>
              <a:xfrm>
                <a:off x="7225843" y="4631840"/>
                <a:ext cx="2782428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F17E88-5413-0C5E-D39E-9E3CF2391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843" y="4631840"/>
                <a:ext cx="2782428" cy="400944"/>
              </a:xfrm>
              <a:prstGeom prst="rect">
                <a:avLst/>
              </a:prstGeom>
              <a:blipFill>
                <a:blip r:embed="rId6"/>
                <a:stretch>
                  <a:fillRect l="-1357" r="-2262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F98880-73B1-254D-F65E-2B9E2BCC0F7A}"/>
                  </a:ext>
                </a:extLst>
              </p:cNvPr>
              <p:cNvSpPr txBox="1"/>
              <p:nvPr/>
            </p:nvSpPr>
            <p:spPr>
              <a:xfrm>
                <a:off x="6327896" y="3038501"/>
                <a:ext cx="4578323" cy="938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DF98880-73B1-254D-F65E-2B9E2BCC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96" y="3038501"/>
                <a:ext cx="4578323" cy="938270"/>
              </a:xfrm>
              <a:prstGeom prst="rect">
                <a:avLst/>
              </a:prstGeom>
              <a:blipFill>
                <a:blip r:embed="rId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07A0E0-6A8F-8C35-D598-3885BFA91046}"/>
                  </a:ext>
                </a:extLst>
              </p:cNvPr>
              <p:cNvSpPr txBox="1"/>
              <p:nvPr/>
            </p:nvSpPr>
            <p:spPr>
              <a:xfrm>
                <a:off x="5852003" y="1516137"/>
                <a:ext cx="6408548" cy="126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𝐴𝑔𝑔𝑟𝑎𝑔𝑎𝑡𝑒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)|∙|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C07A0E0-6A8F-8C35-D598-3885BFA91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003" y="1516137"/>
                <a:ext cx="6408548" cy="1268745"/>
              </a:xfrm>
              <a:prstGeom prst="rect">
                <a:avLst/>
              </a:prstGeom>
              <a:blipFill>
                <a:blip r:embed="rId8"/>
                <a:stretch>
                  <a:fillRect t="-37624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下箭头 11">
            <a:extLst>
              <a:ext uri="{FF2B5EF4-FFF2-40B4-BE49-F238E27FC236}">
                <a16:creationId xmlns:a16="http://schemas.microsoft.com/office/drawing/2014/main" id="{49AC9DC4-F0E7-8D86-6BF4-331A1E16EDC7}"/>
              </a:ext>
            </a:extLst>
          </p:cNvPr>
          <p:cNvSpPr/>
          <p:nvPr/>
        </p:nvSpPr>
        <p:spPr>
          <a:xfrm>
            <a:off x="8617058" y="4138047"/>
            <a:ext cx="278969" cy="340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97EDB4-E5BB-6AB7-1C1E-66FFF10E5E23}"/>
                  </a:ext>
                </a:extLst>
              </p:cNvPr>
              <p:cNvSpPr txBox="1"/>
              <p:nvPr/>
            </p:nvSpPr>
            <p:spPr>
              <a:xfrm>
                <a:off x="6691392" y="5251423"/>
                <a:ext cx="2158139" cy="37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97EDB4-E5BB-6AB7-1C1E-66FFF10E5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392" y="5251423"/>
                <a:ext cx="2158139" cy="378758"/>
              </a:xfrm>
              <a:prstGeom prst="rect">
                <a:avLst/>
              </a:prstGeom>
              <a:blipFill>
                <a:blip r:embed="rId9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56A02B-3901-2F17-10FC-0EF96C4A45CF}"/>
                  </a:ext>
                </a:extLst>
              </p:cNvPr>
              <p:cNvSpPr txBox="1"/>
              <p:nvPr/>
            </p:nvSpPr>
            <p:spPr>
              <a:xfrm>
                <a:off x="8851402" y="5267128"/>
                <a:ext cx="266383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𝐷𝑒𝑔𝑟𝑒𝑒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56A02B-3901-2F17-10FC-0EF96C4A4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402" y="5267128"/>
                <a:ext cx="2663839" cy="404983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449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098" name="Picture 2" descr="Karate club graph, colors denote communities obtained via modularity-based clustering (Brandes et al., 2008).">
            <a:extLst>
              <a:ext uri="{FF2B5EF4-FFF2-40B4-BE49-F238E27FC236}">
                <a16:creationId xmlns:a16="http://schemas.microsoft.com/office/drawing/2014/main" id="{C76D68A9-6E85-B1CF-FC15-2AC7988CC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570583"/>
            <a:ext cx="4668893" cy="30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N embedding (with random weights) for nodes in the karate club network.">
            <a:extLst>
              <a:ext uri="{FF2B5EF4-FFF2-40B4-BE49-F238E27FC236}">
                <a16:creationId xmlns:a16="http://schemas.microsoft.com/office/drawing/2014/main" id="{48A413DC-12E8-4C52-9A36-AEA08DF8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65" y="1861594"/>
            <a:ext cx="6261237" cy="379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C149B6-6AA1-BE28-3D37-620B0B68E68E}"/>
              </a:ext>
            </a:extLst>
          </p:cNvPr>
          <p:cNvSpPr txBox="1"/>
          <p:nvPr/>
        </p:nvSpPr>
        <p:spPr>
          <a:xfrm>
            <a:off x="724829" y="6353310"/>
            <a:ext cx="640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https://tkipf.github.io/graph-convolutional-networks/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967A1E-DE88-2331-1587-BE52C8D4B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9" y="4832805"/>
            <a:ext cx="4668893" cy="517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0229FD-4A65-FC8B-BD54-EB5A5EE89C7F}"/>
                  </a:ext>
                </a:extLst>
              </p:cNvPr>
              <p:cNvSpPr txBox="1"/>
              <p:nvPr/>
            </p:nvSpPr>
            <p:spPr>
              <a:xfrm>
                <a:off x="635619" y="5350024"/>
                <a:ext cx="1998945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𝐻𝑎𝑠h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23"/>
                                    </m:rPr>
                                    <a:rPr kumimoji="1"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D0229FD-4A65-FC8B-BD54-EB5A5EE89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5350024"/>
                <a:ext cx="1998945" cy="792718"/>
              </a:xfrm>
              <a:prstGeom prst="rect">
                <a:avLst/>
              </a:prstGeom>
              <a:blipFill>
                <a:blip r:embed="rId7"/>
                <a:stretch>
                  <a:fillRect l="-1258" t="-96825" b="-1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671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【Graph Neural Network】GCN: 算法原理，实现和应用 - 知乎">
            <a:extLst>
              <a:ext uri="{FF2B5EF4-FFF2-40B4-BE49-F238E27FC236}">
                <a16:creationId xmlns:a16="http://schemas.microsoft.com/office/drawing/2014/main" id="{5E212D15-084D-7057-F900-358FAF8A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35" y="1287592"/>
            <a:ext cx="8674953" cy="426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7700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508D95-013C-416F-2D25-C17D1D297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88" y="1700829"/>
            <a:ext cx="8928424" cy="37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0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DD7E37E-1FBA-EB7E-EED5-C906E5A9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80" y="2447956"/>
            <a:ext cx="2895600" cy="876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3EB0C9-B7A8-021A-CC5D-7C357ABD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508" y="4200612"/>
            <a:ext cx="7533745" cy="17890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43EDA7-5050-96F9-6E04-865B50CD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9" y="1852752"/>
            <a:ext cx="2768600" cy="3479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94FA13-0512-D98E-AB03-DB996D3CB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9085" y="1230119"/>
            <a:ext cx="4016094" cy="26359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09FB12-1F95-85CC-BE9B-33994CF61E1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/abs/1710.10903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939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/abs/1710.10903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2A3580-BE8F-3AB9-2400-A00E4003B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2043252"/>
            <a:ext cx="5956300" cy="309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A63138-58EA-C3E9-C919-58BD869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772" y="2059928"/>
            <a:ext cx="4445000" cy="25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59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9442552-9EC9-CDEE-6AB3-427632307BA1}"/>
              </a:ext>
            </a:extLst>
          </p:cNvPr>
          <p:cNvSpPr txBox="1"/>
          <p:nvPr/>
        </p:nvSpPr>
        <p:spPr>
          <a:xfrm>
            <a:off x="724829" y="6288440"/>
            <a:ext cx="640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https://arxiv.org/pdf/1703.06114.pdf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EC04A1-822F-3613-63F6-C68B49C4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203" y="2560187"/>
            <a:ext cx="3692138" cy="957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580C41-3E57-989E-0ADA-B0AFD210C780}"/>
                  </a:ext>
                </a:extLst>
              </p:cNvPr>
              <p:cNvSpPr txBox="1"/>
              <p:nvPr/>
            </p:nvSpPr>
            <p:spPr>
              <a:xfrm>
                <a:off x="-325558" y="3868296"/>
                <a:ext cx="6408548" cy="1268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𝐴𝑔𝑔𝑟𝑎𝑔𝑎𝑡𝑒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)|∙|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)|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C580C41-3E57-989E-0ADA-B0AFD21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5558" y="3868296"/>
                <a:ext cx="6408548" cy="1268745"/>
              </a:xfrm>
              <a:prstGeom prst="rect">
                <a:avLst/>
              </a:prstGeom>
              <a:blipFill>
                <a:blip r:embed="rId5"/>
                <a:stretch>
                  <a:fillRect t="-37624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7CB47A1-3AE5-A262-FE29-D4A4F320B5AF}"/>
                  </a:ext>
                </a:extLst>
              </p:cNvPr>
              <p:cNvSpPr txBox="1"/>
              <p:nvPr/>
            </p:nvSpPr>
            <p:spPr>
              <a:xfrm>
                <a:off x="984863" y="2658299"/>
                <a:ext cx="5098127" cy="662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𝐴𝑔𝑔𝑟𝑎𝑔𝑎𝑡𝑒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7CB47A1-3AE5-A262-FE29-D4A4F320B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63" y="2658299"/>
                <a:ext cx="5098127" cy="662810"/>
              </a:xfrm>
              <a:prstGeom prst="rect">
                <a:avLst/>
              </a:prstGeom>
              <a:blipFill>
                <a:blip r:embed="rId6"/>
                <a:stretch>
                  <a:fillRect l="-248" t="-62264" b="-50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5DF4CE9-CFE1-2208-F9EE-BF1919AC6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203" y="4435852"/>
            <a:ext cx="2659855" cy="804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B1AB86-AC03-141E-7FF2-3DA623C6DFB8}"/>
              </a:ext>
            </a:extLst>
          </p:cNvPr>
          <p:cNvSpPr txBox="1"/>
          <p:nvPr/>
        </p:nvSpPr>
        <p:spPr>
          <a:xfrm>
            <a:off x="1025911" y="2024295"/>
            <a:ext cx="185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GCN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CE7142-B1B9-2E20-B247-A399ABC89AC6}"/>
              </a:ext>
            </a:extLst>
          </p:cNvPr>
          <p:cNvSpPr txBox="1"/>
          <p:nvPr/>
        </p:nvSpPr>
        <p:spPr>
          <a:xfrm>
            <a:off x="7464242" y="1944497"/>
            <a:ext cx="185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Deep Set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8C94CF-7AFC-7904-001F-D63587BD8024}"/>
              </a:ext>
            </a:extLst>
          </p:cNvPr>
          <p:cNvSpPr txBox="1"/>
          <p:nvPr/>
        </p:nvSpPr>
        <p:spPr>
          <a:xfrm>
            <a:off x="7490203" y="3970176"/>
            <a:ext cx="185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649578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Extension: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98955C-DE04-3C83-CDE8-E17A73DC7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1" y="1383912"/>
            <a:ext cx="7632700" cy="546100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5719602B-B740-3CFB-C67A-06823EC3692E}"/>
              </a:ext>
            </a:extLst>
          </p:cNvPr>
          <p:cNvSpPr/>
          <p:nvPr/>
        </p:nvSpPr>
        <p:spPr>
          <a:xfrm>
            <a:off x="4618495" y="2034380"/>
            <a:ext cx="223766" cy="316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B4E43F-289A-5AE6-1EEA-9C4F3DB0D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0" y="2777224"/>
            <a:ext cx="8179519" cy="546059"/>
          </a:xfrm>
          <a:prstGeom prst="rect">
            <a:avLst/>
          </a:prstGeom>
        </p:spPr>
      </p:pic>
      <p:sp>
        <p:nvSpPr>
          <p:cNvPr id="15" name="下箭头 14">
            <a:extLst>
              <a:ext uri="{FF2B5EF4-FFF2-40B4-BE49-F238E27FC236}">
                <a16:creationId xmlns:a16="http://schemas.microsoft.com/office/drawing/2014/main" id="{0792E6EC-8A4D-8403-70A5-F76FB09AA0A3}"/>
              </a:ext>
            </a:extLst>
          </p:cNvPr>
          <p:cNvSpPr/>
          <p:nvPr/>
        </p:nvSpPr>
        <p:spPr>
          <a:xfrm>
            <a:off x="4618495" y="3611270"/>
            <a:ext cx="223766" cy="316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2510E54-EDB2-C840-4AF2-D8DD499C4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0" y="4175772"/>
            <a:ext cx="6029751" cy="5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05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C14C424-9E1C-6762-DE7E-BA87013AC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1" y="1852293"/>
            <a:ext cx="10568516" cy="281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39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AF98E6-0276-AAEF-A244-0F5F545A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811739"/>
            <a:ext cx="11408110" cy="27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789557-D960-E329-C50C-9206D97B6971}"/>
              </a:ext>
            </a:extLst>
          </p:cNvPr>
          <p:cNvSpPr txBox="1"/>
          <p:nvPr/>
        </p:nvSpPr>
        <p:spPr>
          <a:xfrm>
            <a:off x="1025911" y="1981199"/>
            <a:ext cx="82911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FF0000"/>
                </a:solidFill>
                <a:latin typeface="+mj-lt"/>
              </a:rPr>
              <a:t>Network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Graph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Convolution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Attention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History and Spectral Domain</a:t>
            </a:r>
          </a:p>
        </p:txBody>
      </p:sp>
    </p:spTree>
    <p:extLst>
      <p:ext uri="{BB962C8B-B14F-4D97-AF65-F5344CB8AC3E}">
        <p14:creationId xmlns:p14="http://schemas.microsoft.com/office/powerpoint/2010/main" val="85234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1F46BBA9-CDCC-1F0D-8B59-23153CC635DB}"/>
              </a:ext>
            </a:extLst>
          </p:cNvPr>
          <p:cNvSpPr/>
          <p:nvPr/>
        </p:nvSpPr>
        <p:spPr>
          <a:xfrm>
            <a:off x="1025911" y="2226281"/>
            <a:ext cx="2030278" cy="902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Image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Convolution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89C1C4FA-0134-9598-E040-E7DDBA321D12}"/>
              </a:ext>
            </a:extLst>
          </p:cNvPr>
          <p:cNvSpPr/>
          <p:nvPr/>
        </p:nvSpPr>
        <p:spPr>
          <a:xfrm>
            <a:off x="4401958" y="2226281"/>
            <a:ext cx="2030278" cy="902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Signal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Processing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B7EAE7D1-957F-BD75-2E2E-1255D8FC5F3B}"/>
              </a:ext>
            </a:extLst>
          </p:cNvPr>
          <p:cNvSpPr/>
          <p:nvPr/>
        </p:nvSpPr>
        <p:spPr>
          <a:xfrm>
            <a:off x="7778005" y="2226281"/>
            <a:ext cx="2030278" cy="902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Convolution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7A5F4EF7-8945-1E25-B1A6-D91EE24D8DA6}"/>
              </a:ext>
            </a:extLst>
          </p:cNvPr>
          <p:cNvSpPr/>
          <p:nvPr/>
        </p:nvSpPr>
        <p:spPr>
          <a:xfrm>
            <a:off x="7778005" y="4284745"/>
            <a:ext cx="2030278" cy="902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Spectral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Graph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Convolution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EA44D42F-8F2D-B538-FAAE-33CD3631ED0C}"/>
              </a:ext>
            </a:extLst>
          </p:cNvPr>
          <p:cNvSpPr/>
          <p:nvPr/>
        </p:nvSpPr>
        <p:spPr>
          <a:xfrm>
            <a:off x="4505279" y="4284745"/>
            <a:ext cx="2030278" cy="902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Spatial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GCN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64A5DD89-F7B7-B0A5-4ADB-3D7098FE402E}"/>
              </a:ext>
            </a:extLst>
          </p:cNvPr>
          <p:cNvSpPr/>
          <p:nvPr/>
        </p:nvSpPr>
        <p:spPr>
          <a:xfrm>
            <a:off x="3535344" y="2533801"/>
            <a:ext cx="387458" cy="28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右箭头 59">
            <a:extLst>
              <a:ext uri="{FF2B5EF4-FFF2-40B4-BE49-F238E27FC236}">
                <a16:creationId xmlns:a16="http://schemas.microsoft.com/office/drawing/2014/main" id="{5B1E0E9A-0768-01EB-7AB2-EF37D1CCE567}"/>
              </a:ext>
            </a:extLst>
          </p:cNvPr>
          <p:cNvSpPr/>
          <p:nvPr/>
        </p:nvSpPr>
        <p:spPr>
          <a:xfrm>
            <a:off x="6911391" y="2533801"/>
            <a:ext cx="387458" cy="28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右箭头 60">
            <a:extLst>
              <a:ext uri="{FF2B5EF4-FFF2-40B4-BE49-F238E27FC236}">
                <a16:creationId xmlns:a16="http://schemas.microsoft.com/office/drawing/2014/main" id="{A69EDF95-9446-F56F-3E15-A146210C690D}"/>
              </a:ext>
            </a:extLst>
          </p:cNvPr>
          <p:cNvSpPr/>
          <p:nvPr/>
        </p:nvSpPr>
        <p:spPr>
          <a:xfrm rot="10800000">
            <a:off x="6893953" y="4592265"/>
            <a:ext cx="387458" cy="28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3F14EAD3-E46A-0F84-299F-00426B6FF6BA}"/>
              </a:ext>
            </a:extLst>
          </p:cNvPr>
          <p:cNvSpPr/>
          <p:nvPr/>
        </p:nvSpPr>
        <p:spPr>
          <a:xfrm rot="5400000">
            <a:off x="8599415" y="3527725"/>
            <a:ext cx="387458" cy="287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4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FDEA29AF-4769-E723-7AE1-27C730B8D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90" y="1320255"/>
            <a:ext cx="6123091" cy="447009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E54449-ED4F-A094-2016-44E30B365C41}"/>
                  </a:ext>
                </a:extLst>
              </p:cNvPr>
              <p:cNvSpPr txBox="1"/>
              <p:nvPr/>
            </p:nvSpPr>
            <p:spPr>
              <a:xfrm>
                <a:off x="6829256" y="3153683"/>
                <a:ext cx="4467633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𝑔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FE54449-ED4F-A094-2016-44E30B36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256" y="3153683"/>
                <a:ext cx="4467633" cy="803233"/>
              </a:xfrm>
              <a:prstGeom prst="rect">
                <a:avLst/>
              </a:prstGeom>
              <a:blipFill>
                <a:blip r:embed="rId5"/>
                <a:stretch>
                  <a:fillRect t="-106250" r="-1416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306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Frequency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57F81B5-E3CF-F1C9-655D-3438E7595872}"/>
                  </a:ext>
                </a:extLst>
              </p:cNvPr>
              <p:cNvSpPr txBox="1"/>
              <p:nvPr/>
            </p:nvSpPr>
            <p:spPr>
              <a:xfrm>
                <a:off x="3547656" y="1604548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57F81B5-E3CF-F1C9-655D-3438E759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56" y="1604548"/>
                <a:ext cx="509050" cy="276999"/>
              </a:xfrm>
              <a:prstGeom prst="rect">
                <a:avLst/>
              </a:prstGeom>
              <a:blipFill>
                <a:blip r:embed="rId4"/>
                <a:stretch>
                  <a:fillRect l="-17073" t="-4348" r="-14634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F1D4AF9-883B-E8FC-24F8-9A010042BAB3}"/>
              </a:ext>
            </a:extLst>
          </p:cNvPr>
          <p:cNvCxnSpPr/>
          <p:nvPr/>
        </p:nvCxnSpPr>
        <p:spPr>
          <a:xfrm>
            <a:off x="4260578" y="1743047"/>
            <a:ext cx="7749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B47388-B658-407F-19AE-DEBDF7BDA13B}"/>
                  </a:ext>
                </a:extLst>
              </p:cNvPr>
              <p:cNvSpPr txBox="1"/>
              <p:nvPr/>
            </p:nvSpPr>
            <p:spPr>
              <a:xfrm>
                <a:off x="5181091" y="1436937"/>
                <a:ext cx="2737865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5B47388-B658-407F-19AE-DEBDF7BDA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91" y="1436937"/>
                <a:ext cx="2737865" cy="612219"/>
              </a:xfrm>
              <a:prstGeom prst="rect">
                <a:avLst/>
              </a:prstGeom>
              <a:blipFill>
                <a:blip r:embed="rId5"/>
                <a:stretch>
                  <a:fillRect l="-6019" t="-183673" r="-1389" b="-27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E01856-D983-5981-8CF1-1DB22D643E68}"/>
                  </a:ext>
                </a:extLst>
              </p:cNvPr>
              <p:cNvSpPr txBox="1"/>
              <p:nvPr/>
            </p:nvSpPr>
            <p:spPr>
              <a:xfrm>
                <a:off x="3547656" y="2595834"/>
                <a:ext cx="520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4E01856-D983-5981-8CF1-1DB22D64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56" y="2595834"/>
                <a:ext cx="520720" cy="276999"/>
              </a:xfrm>
              <a:prstGeom prst="rect">
                <a:avLst/>
              </a:prstGeom>
              <a:blipFill>
                <a:blip r:embed="rId6"/>
                <a:stretch>
                  <a:fillRect l="-9524" r="-1428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7887DC68-2C4B-8F7D-1954-36A9CDAEBD95}"/>
              </a:ext>
            </a:extLst>
          </p:cNvPr>
          <p:cNvCxnSpPr/>
          <p:nvPr/>
        </p:nvCxnSpPr>
        <p:spPr>
          <a:xfrm>
            <a:off x="4260578" y="2734333"/>
            <a:ext cx="7749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202869-DBEB-8802-942F-5F79C8493D60}"/>
                  </a:ext>
                </a:extLst>
              </p:cNvPr>
              <p:cNvSpPr txBox="1"/>
              <p:nvPr/>
            </p:nvSpPr>
            <p:spPr>
              <a:xfrm>
                <a:off x="5181091" y="2428223"/>
                <a:ext cx="2761205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1202869-DBEB-8802-942F-5F79C8493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091" y="2428223"/>
                <a:ext cx="2761205" cy="612219"/>
              </a:xfrm>
              <a:prstGeom prst="rect">
                <a:avLst/>
              </a:prstGeom>
              <a:blipFill>
                <a:blip r:embed="rId7"/>
                <a:stretch>
                  <a:fillRect l="-5505" t="-185714" r="-1376" b="-27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1230981-5E2E-B593-B3D9-A7949E59616B}"/>
                  </a:ext>
                </a:extLst>
              </p:cNvPr>
              <p:cNvSpPr txBox="1"/>
              <p:nvPr/>
            </p:nvSpPr>
            <p:spPr>
              <a:xfrm>
                <a:off x="3547656" y="3418105"/>
                <a:ext cx="3281219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1230981-5E2E-B593-B3D9-A7949E5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56" y="3418105"/>
                <a:ext cx="3281219" cy="612219"/>
              </a:xfrm>
              <a:prstGeom prst="rect">
                <a:avLst/>
              </a:prstGeom>
              <a:blipFill>
                <a:blip r:embed="rId8"/>
                <a:stretch>
                  <a:fillRect l="-1931" t="-183673" r="-1158" b="-27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C546CA-CF36-61DF-3795-38347A34ED4F}"/>
                  </a:ext>
                </a:extLst>
              </p:cNvPr>
              <p:cNvSpPr txBox="1"/>
              <p:nvPr/>
            </p:nvSpPr>
            <p:spPr>
              <a:xfrm>
                <a:off x="3547656" y="4972074"/>
                <a:ext cx="2385077" cy="293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̃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̃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4C546CA-CF36-61DF-3795-38347A34E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656" y="4972074"/>
                <a:ext cx="2385077" cy="293542"/>
              </a:xfrm>
              <a:prstGeom prst="rect">
                <a:avLst/>
              </a:prstGeom>
              <a:blipFill>
                <a:blip r:embed="rId9"/>
                <a:stretch>
                  <a:fillRect l="-3175" t="-1250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下箭头 16">
            <a:extLst>
              <a:ext uri="{FF2B5EF4-FFF2-40B4-BE49-F238E27FC236}">
                <a16:creationId xmlns:a16="http://schemas.microsoft.com/office/drawing/2014/main" id="{45207805-79CF-757F-8BE3-2FE48E3359A4}"/>
              </a:ext>
            </a:extLst>
          </p:cNvPr>
          <p:cNvSpPr/>
          <p:nvPr/>
        </p:nvSpPr>
        <p:spPr>
          <a:xfrm>
            <a:off x="4510381" y="4258658"/>
            <a:ext cx="229813" cy="321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45D1D187-8F40-0CED-6101-605FA304EC8C}"/>
              </a:ext>
            </a:extLst>
          </p:cNvPr>
          <p:cNvSpPr/>
          <p:nvPr/>
        </p:nvSpPr>
        <p:spPr>
          <a:xfrm rot="18844218">
            <a:off x="6319486" y="4178555"/>
            <a:ext cx="229813" cy="3210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16C6139-0456-0BDD-5ACC-E4295CAA946C}"/>
                  </a:ext>
                </a:extLst>
              </p:cNvPr>
              <p:cNvSpPr txBox="1"/>
              <p:nvPr/>
            </p:nvSpPr>
            <p:spPr>
              <a:xfrm>
                <a:off x="6356306" y="4575596"/>
                <a:ext cx="4677112" cy="1316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16C6139-0456-0BDD-5ACC-E4295CAA9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06" y="4575596"/>
                <a:ext cx="4677112" cy="1316771"/>
              </a:xfrm>
              <a:prstGeom prst="rect">
                <a:avLst/>
              </a:prstGeom>
              <a:blipFill>
                <a:blip r:embed="rId10"/>
                <a:stretch>
                  <a:fillRect t="-82857" b="-1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618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D51D1337-1AF4-211C-A7DB-238CB6377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50346" y="1708871"/>
            <a:ext cx="2623872" cy="3581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C0F4B4-21E9-8F35-D33E-AD3A29251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486" y="1670771"/>
            <a:ext cx="2651786" cy="3619500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6A6C0DFB-EA95-B134-A9EB-29C4ED407704}"/>
              </a:ext>
            </a:extLst>
          </p:cNvPr>
          <p:cNvCxnSpPr/>
          <p:nvPr/>
        </p:nvCxnSpPr>
        <p:spPr>
          <a:xfrm>
            <a:off x="2094591" y="1989426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1DAE1C8-856D-D27C-188C-472A9F40DDB9}"/>
              </a:ext>
            </a:extLst>
          </p:cNvPr>
          <p:cNvCxnSpPr/>
          <p:nvPr/>
        </p:nvCxnSpPr>
        <p:spPr>
          <a:xfrm>
            <a:off x="2094591" y="2280372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53873E24-3DA4-1403-F21A-336A5E9F99F4}"/>
              </a:ext>
            </a:extLst>
          </p:cNvPr>
          <p:cNvCxnSpPr/>
          <p:nvPr/>
        </p:nvCxnSpPr>
        <p:spPr>
          <a:xfrm>
            <a:off x="2094591" y="2612881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784FE70D-03C7-5626-8454-A444182BCEC5}"/>
              </a:ext>
            </a:extLst>
          </p:cNvPr>
          <p:cNvCxnSpPr/>
          <p:nvPr/>
        </p:nvCxnSpPr>
        <p:spPr>
          <a:xfrm>
            <a:off x="2094591" y="2903827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0667E5B-073E-9E8E-8E05-567C3B2636EE}"/>
              </a:ext>
            </a:extLst>
          </p:cNvPr>
          <p:cNvCxnSpPr/>
          <p:nvPr/>
        </p:nvCxnSpPr>
        <p:spPr>
          <a:xfrm>
            <a:off x="2050346" y="3208625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3680FD2-80F7-35B1-729A-CCEC1652848C}"/>
              </a:ext>
            </a:extLst>
          </p:cNvPr>
          <p:cNvCxnSpPr/>
          <p:nvPr/>
        </p:nvCxnSpPr>
        <p:spPr>
          <a:xfrm>
            <a:off x="2050346" y="3499571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37759F5-155A-3108-A891-ECED9BD67CAA}"/>
              </a:ext>
            </a:extLst>
          </p:cNvPr>
          <p:cNvCxnSpPr/>
          <p:nvPr/>
        </p:nvCxnSpPr>
        <p:spPr>
          <a:xfrm>
            <a:off x="2094591" y="3780126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874A4E5B-C2EF-7C8D-963A-3C810CD0F5E9}"/>
              </a:ext>
            </a:extLst>
          </p:cNvPr>
          <p:cNvCxnSpPr/>
          <p:nvPr/>
        </p:nvCxnSpPr>
        <p:spPr>
          <a:xfrm>
            <a:off x="2094591" y="4071072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56B166E-A9A9-15A8-73E1-0B61598D79DE}"/>
              </a:ext>
            </a:extLst>
          </p:cNvPr>
          <p:cNvCxnSpPr/>
          <p:nvPr/>
        </p:nvCxnSpPr>
        <p:spPr>
          <a:xfrm>
            <a:off x="2094591" y="4403581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42C5B35-37C6-DC83-02EA-CF71248A0D42}"/>
              </a:ext>
            </a:extLst>
          </p:cNvPr>
          <p:cNvCxnSpPr/>
          <p:nvPr/>
        </p:nvCxnSpPr>
        <p:spPr>
          <a:xfrm>
            <a:off x="2094591" y="4694527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6F0E0F9-5520-F0C4-0509-F136BB1C2F0C}"/>
              </a:ext>
            </a:extLst>
          </p:cNvPr>
          <p:cNvCxnSpPr/>
          <p:nvPr/>
        </p:nvCxnSpPr>
        <p:spPr>
          <a:xfrm>
            <a:off x="2050346" y="4999325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4352F07-ADEA-215A-9F83-4A959035625F}"/>
              </a:ext>
            </a:extLst>
          </p:cNvPr>
          <p:cNvCxnSpPr/>
          <p:nvPr/>
        </p:nvCxnSpPr>
        <p:spPr>
          <a:xfrm>
            <a:off x="2050346" y="5290271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513DA2B8-DBBC-A67F-8379-7401991B6326}"/>
              </a:ext>
            </a:extLst>
          </p:cNvPr>
          <p:cNvCxnSpPr/>
          <p:nvPr/>
        </p:nvCxnSpPr>
        <p:spPr>
          <a:xfrm>
            <a:off x="2343973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A6107DEE-A679-41D9-A774-99826C2492D5}"/>
              </a:ext>
            </a:extLst>
          </p:cNvPr>
          <p:cNvCxnSpPr/>
          <p:nvPr/>
        </p:nvCxnSpPr>
        <p:spPr>
          <a:xfrm>
            <a:off x="2665309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193A3F5-D1EB-2F6F-CF86-9EB924A0A06B}"/>
              </a:ext>
            </a:extLst>
          </p:cNvPr>
          <p:cNvCxnSpPr/>
          <p:nvPr/>
        </p:nvCxnSpPr>
        <p:spPr>
          <a:xfrm>
            <a:off x="2938936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A061EC0-1A99-9547-3FDF-F82E5CE9BE8F}"/>
              </a:ext>
            </a:extLst>
          </p:cNvPr>
          <p:cNvCxnSpPr/>
          <p:nvPr/>
        </p:nvCxnSpPr>
        <p:spPr>
          <a:xfrm>
            <a:off x="3260272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21C7BAB9-0112-DCA5-8E86-F27AA4D91D96}"/>
              </a:ext>
            </a:extLst>
          </p:cNvPr>
          <p:cNvCxnSpPr/>
          <p:nvPr/>
        </p:nvCxnSpPr>
        <p:spPr>
          <a:xfrm>
            <a:off x="3580445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50B4EBCC-45D2-84B9-558C-1D73DE8C86D7}"/>
              </a:ext>
            </a:extLst>
          </p:cNvPr>
          <p:cNvCxnSpPr/>
          <p:nvPr/>
        </p:nvCxnSpPr>
        <p:spPr>
          <a:xfrm>
            <a:off x="3901781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6DC7B39-0E41-27E5-9166-CC2E8E176707}"/>
              </a:ext>
            </a:extLst>
          </p:cNvPr>
          <p:cNvCxnSpPr/>
          <p:nvPr/>
        </p:nvCxnSpPr>
        <p:spPr>
          <a:xfrm>
            <a:off x="4175408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45D252C7-425E-2619-6369-0F5B633E37E3}"/>
              </a:ext>
            </a:extLst>
          </p:cNvPr>
          <p:cNvCxnSpPr/>
          <p:nvPr/>
        </p:nvCxnSpPr>
        <p:spPr>
          <a:xfrm>
            <a:off x="4496744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FFD39E73-023E-345A-6E2A-26DE3E329955}"/>
              </a:ext>
            </a:extLst>
          </p:cNvPr>
          <p:cNvCxnSpPr/>
          <p:nvPr/>
        </p:nvCxnSpPr>
        <p:spPr>
          <a:xfrm>
            <a:off x="6719904" y="1989426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2463776D-BB7F-DB5F-AF7E-FBED538B5AA0}"/>
              </a:ext>
            </a:extLst>
          </p:cNvPr>
          <p:cNvCxnSpPr/>
          <p:nvPr/>
        </p:nvCxnSpPr>
        <p:spPr>
          <a:xfrm>
            <a:off x="6719904" y="2280372"/>
            <a:ext cx="570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4AC471D7-3C37-F7CA-6765-4BFBC6D7E2AC}"/>
              </a:ext>
            </a:extLst>
          </p:cNvPr>
          <p:cNvCxnSpPr/>
          <p:nvPr/>
        </p:nvCxnSpPr>
        <p:spPr>
          <a:xfrm>
            <a:off x="6719904" y="2612881"/>
            <a:ext cx="742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0FAFFC96-0FBD-5CFD-58AE-3D18C68E6208}"/>
              </a:ext>
            </a:extLst>
          </p:cNvPr>
          <p:cNvCxnSpPr/>
          <p:nvPr/>
        </p:nvCxnSpPr>
        <p:spPr>
          <a:xfrm>
            <a:off x="6719904" y="2903827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B8D5CC27-835E-0BB3-C1EE-3BDD736C63CD}"/>
              </a:ext>
            </a:extLst>
          </p:cNvPr>
          <p:cNvCxnSpPr/>
          <p:nvPr/>
        </p:nvCxnSpPr>
        <p:spPr>
          <a:xfrm>
            <a:off x="6719904" y="3780126"/>
            <a:ext cx="1664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48E0372-89C4-4D82-EF7D-16553B3CFD49}"/>
              </a:ext>
            </a:extLst>
          </p:cNvPr>
          <p:cNvCxnSpPr/>
          <p:nvPr/>
        </p:nvCxnSpPr>
        <p:spPr>
          <a:xfrm>
            <a:off x="6719904" y="4071072"/>
            <a:ext cx="1549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A4206FB4-7C8C-231E-1490-A7C7A099F28C}"/>
              </a:ext>
            </a:extLst>
          </p:cNvPr>
          <p:cNvCxnSpPr/>
          <p:nvPr/>
        </p:nvCxnSpPr>
        <p:spPr>
          <a:xfrm>
            <a:off x="6719904" y="4403581"/>
            <a:ext cx="1485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5511B82A-4DC7-285D-E0F3-B3E3CDCB8C04}"/>
              </a:ext>
            </a:extLst>
          </p:cNvPr>
          <p:cNvCxnSpPr/>
          <p:nvPr/>
        </p:nvCxnSpPr>
        <p:spPr>
          <a:xfrm>
            <a:off x="6719904" y="4694527"/>
            <a:ext cx="1549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7EF785DB-4BEA-2543-371A-2FDD193CBB61}"/>
              </a:ext>
            </a:extLst>
          </p:cNvPr>
          <p:cNvCxnSpPr/>
          <p:nvPr/>
        </p:nvCxnSpPr>
        <p:spPr>
          <a:xfrm>
            <a:off x="6969286" y="1708871"/>
            <a:ext cx="27709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51FA4444-FCED-0D7F-85AF-3CDB058AD9D8}"/>
              </a:ext>
            </a:extLst>
          </p:cNvPr>
          <p:cNvCxnSpPr/>
          <p:nvPr/>
        </p:nvCxnSpPr>
        <p:spPr>
          <a:xfrm>
            <a:off x="7290622" y="2474335"/>
            <a:ext cx="27709" cy="2815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E3B17060-208E-9F0A-3009-AFE6148B2778}"/>
              </a:ext>
            </a:extLst>
          </p:cNvPr>
          <p:cNvCxnSpPr/>
          <p:nvPr/>
        </p:nvCxnSpPr>
        <p:spPr>
          <a:xfrm flipH="1">
            <a:off x="7867518" y="1708871"/>
            <a:ext cx="18067" cy="28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83E429B9-D19B-D468-2281-8F7CA71F1E0F}"/>
              </a:ext>
            </a:extLst>
          </p:cNvPr>
          <p:cNvCxnSpPr/>
          <p:nvPr/>
        </p:nvCxnSpPr>
        <p:spPr>
          <a:xfrm>
            <a:off x="8205758" y="1708871"/>
            <a:ext cx="10616" cy="2408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569D844-C952-6014-AD2C-4F9A585A123C}"/>
              </a:ext>
            </a:extLst>
          </p:cNvPr>
          <p:cNvCxnSpPr/>
          <p:nvPr/>
        </p:nvCxnSpPr>
        <p:spPr>
          <a:xfrm flipH="1">
            <a:off x="8522819" y="1708871"/>
            <a:ext cx="4275" cy="207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00F50DD8-621A-DDF5-0124-58FA05478413}"/>
              </a:ext>
            </a:extLst>
          </p:cNvPr>
          <p:cNvCxnSpPr/>
          <p:nvPr/>
        </p:nvCxnSpPr>
        <p:spPr>
          <a:xfrm>
            <a:off x="8800721" y="1708871"/>
            <a:ext cx="13728" cy="207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78CADBA4-36E1-B042-F728-595FB45F61AE}"/>
              </a:ext>
            </a:extLst>
          </p:cNvPr>
          <p:cNvCxnSpPr/>
          <p:nvPr/>
        </p:nvCxnSpPr>
        <p:spPr>
          <a:xfrm flipH="1">
            <a:off x="9120894" y="1708871"/>
            <a:ext cx="1163" cy="207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C7A42570-E765-BED8-E056-76D6706822EA}"/>
              </a:ext>
            </a:extLst>
          </p:cNvPr>
          <p:cNvCxnSpPr/>
          <p:nvPr/>
        </p:nvCxnSpPr>
        <p:spPr>
          <a:xfrm flipH="1">
            <a:off x="7867518" y="2903827"/>
            <a:ext cx="44613" cy="238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320E2052-332E-2E46-DED3-170F281E54BB}"/>
              </a:ext>
            </a:extLst>
          </p:cNvPr>
          <p:cNvCxnSpPr/>
          <p:nvPr/>
        </p:nvCxnSpPr>
        <p:spPr>
          <a:xfrm>
            <a:off x="8269444" y="2280372"/>
            <a:ext cx="1066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D538C251-BF35-81B8-8697-3839CE51C014}"/>
              </a:ext>
            </a:extLst>
          </p:cNvPr>
          <p:cNvCxnSpPr/>
          <p:nvPr/>
        </p:nvCxnSpPr>
        <p:spPr>
          <a:xfrm flipH="1">
            <a:off x="7564249" y="1689821"/>
            <a:ext cx="4275" cy="29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4E03E82A-18A6-3B79-50AE-3B962A640A45}"/>
              </a:ext>
            </a:extLst>
          </p:cNvPr>
          <p:cNvCxnSpPr/>
          <p:nvPr/>
        </p:nvCxnSpPr>
        <p:spPr>
          <a:xfrm>
            <a:off x="7573891" y="2945390"/>
            <a:ext cx="36904" cy="234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5DEC8AF4-2B68-D464-A906-68C8CC30F4C3}"/>
              </a:ext>
            </a:extLst>
          </p:cNvPr>
          <p:cNvCxnSpPr/>
          <p:nvPr/>
        </p:nvCxnSpPr>
        <p:spPr>
          <a:xfrm>
            <a:off x="6719904" y="3161866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1F59307-5470-D5E8-7DA4-A8EA4F81B35F}"/>
              </a:ext>
            </a:extLst>
          </p:cNvPr>
          <p:cNvCxnSpPr/>
          <p:nvPr/>
        </p:nvCxnSpPr>
        <p:spPr>
          <a:xfrm>
            <a:off x="6719904" y="3452812"/>
            <a:ext cx="2535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4AF64ECD-0C05-238E-9966-EE0C71C0572E}"/>
              </a:ext>
            </a:extLst>
          </p:cNvPr>
          <p:cNvCxnSpPr/>
          <p:nvPr/>
        </p:nvCxnSpPr>
        <p:spPr>
          <a:xfrm>
            <a:off x="6719904" y="4999325"/>
            <a:ext cx="2616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74B913D0-0CED-F293-F28F-7DE547CFC2E7}"/>
              </a:ext>
            </a:extLst>
          </p:cNvPr>
          <p:cNvCxnSpPr/>
          <p:nvPr/>
        </p:nvCxnSpPr>
        <p:spPr>
          <a:xfrm>
            <a:off x="8205758" y="4694527"/>
            <a:ext cx="0" cy="554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3B7AD43-7D20-7E37-8F9E-55B28ABF2C71}"/>
              </a:ext>
            </a:extLst>
          </p:cNvPr>
          <p:cNvCxnSpPr/>
          <p:nvPr/>
        </p:nvCxnSpPr>
        <p:spPr>
          <a:xfrm>
            <a:off x="8515921" y="4917930"/>
            <a:ext cx="6898" cy="372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C6F9E2EB-06B0-6395-E449-682911A0E675}"/>
              </a:ext>
            </a:extLst>
          </p:cNvPr>
          <p:cNvCxnSpPr/>
          <p:nvPr/>
        </p:nvCxnSpPr>
        <p:spPr>
          <a:xfrm>
            <a:off x="9120894" y="4403581"/>
            <a:ext cx="0" cy="88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E4830701-8842-CCB2-5FCC-F1BA658ED69F}"/>
              </a:ext>
            </a:extLst>
          </p:cNvPr>
          <p:cNvCxnSpPr/>
          <p:nvPr/>
        </p:nvCxnSpPr>
        <p:spPr>
          <a:xfrm>
            <a:off x="8814449" y="4917930"/>
            <a:ext cx="1" cy="372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36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3748DF-C70B-DA3C-DCFB-AA02DF2B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20" y="1259358"/>
            <a:ext cx="6765172" cy="466658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FDFA3F-DA1B-F8AD-430D-35EFF7492F26}"/>
              </a:ext>
            </a:extLst>
          </p:cNvPr>
          <p:cNvSpPr txBox="1"/>
          <p:nvPr/>
        </p:nvSpPr>
        <p:spPr>
          <a:xfrm>
            <a:off x="8674608" y="2122042"/>
            <a:ext cx="22677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How can we convolute this signal?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No convolutional window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No locality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No moving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8616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1761025" y="6328260"/>
            <a:ext cx="599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A6D940-84F2-D732-9890-E9A986B7A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025" y="1072111"/>
            <a:ext cx="7078175" cy="46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93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Laplacian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4FADEB74-C947-8B7B-8868-11378E94F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619" y="4925924"/>
                <a:ext cx="9601200" cy="654244"/>
              </a:xfrm>
            </p:spPr>
            <p:txBody>
              <a:bodyPr/>
              <a:lstStyle/>
              <a:p>
                <a:r>
                  <a:rPr kumimoji="1" lang="en-US" altLang="zh-CN" dirty="0"/>
                  <a:t>Therefore,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1" lang="en-US" altLang="zh-CN" dirty="0"/>
                  <a:t> is the eigenvector of Laplacian: L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4FADEB74-C947-8B7B-8868-11378E94F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619" y="4925924"/>
                <a:ext cx="9601200" cy="654244"/>
              </a:xfrm>
              <a:blipFill>
                <a:blip r:embed="rId4"/>
                <a:stretch>
                  <a:fillRect l="-528" t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ABE0E1-ED9B-306D-BB33-3A49E6A02474}"/>
                  </a:ext>
                </a:extLst>
              </p:cNvPr>
              <p:cNvSpPr txBox="1"/>
              <p:nvPr/>
            </p:nvSpPr>
            <p:spPr>
              <a:xfrm>
                <a:off x="635619" y="1557346"/>
                <a:ext cx="2676951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4ABE0E1-ED9B-306D-BB33-3A49E6A0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57346"/>
                <a:ext cx="2676951" cy="612219"/>
              </a:xfrm>
              <a:prstGeom prst="rect">
                <a:avLst/>
              </a:prstGeom>
              <a:blipFill>
                <a:blip r:embed="rId5"/>
                <a:stretch>
                  <a:fillRect l="-6132" t="-183673" r="-1415" b="-2755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F53B75-6841-404A-4B08-D25DAF828F53}"/>
                  </a:ext>
                </a:extLst>
              </p:cNvPr>
              <p:cNvSpPr txBox="1"/>
              <p:nvPr/>
            </p:nvSpPr>
            <p:spPr>
              <a:xfrm>
                <a:off x="635619" y="2579502"/>
                <a:ext cx="5004832" cy="768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𝜋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/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𝑓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F53B75-6841-404A-4B08-D25DAF828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2579502"/>
                <a:ext cx="5004832" cy="768544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8CAA9-24A5-0EBA-0E7D-168596738103}"/>
                  </a:ext>
                </a:extLst>
              </p:cNvPr>
              <p:cNvSpPr txBox="1"/>
              <p:nvPr/>
            </p:nvSpPr>
            <p:spPr>
              <a:xfrm>
                <a:off x="635619" y="3757983"/>
                <a:ext cx="41995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p>
                      </m:sSup>
                      <m:r>
                        <a:rPr kumimoji="1" lang="zh-CN" alt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＝−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kumimoji="1" lang="en-US" altLang="zh-CN" b="0" i="1" baseline="30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8CAA9-24A5-0EBA-0E7D-168596738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3757983"/>
                <a:ext cx="4199547" cy="555793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2C653690-A04D-0F1E-5CD1-680EF405A935}"/>
              </a:ext>
            </a:extLst>
          </p:cNvPr>
          <p:cNvGrpSpPr/>
          <p:nvPr/>
        </p:nvGrpSpPr>
        <p:grpSpPr>
          <a:xfrm>
            <a:off x="7268839" y="1319683"/>
            <a:ext cx="4143070" cy="3933364"/>
            <a:chOff x="6447536" y="953364"/>
            <a:chExt cx="4809744" cy="4267998"/>
          </a:xfrm>
        </p:grpSpPr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8F41691A-DE55-BA64-444E-C89BB92C3136}"/>
                </a:ext>
              </a:extLst>
            </p:cNvPr>
            <p:cNvCxnSpPr/>
            <p:nvPr/>
          </p:nvCxnSpPr>
          <p:spPr>
            <a:xfrm flipV="1">
              <a:off x="6447536" y="4215522"/>
              <a:ext cx="4809744" cy="182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C7646CA2-CB49-50B6-B44C-D06A1927AC28}"/>
                </a:ext>
              </a:extLst>
            </p:cNvPr>
            <p:cNvCxnSpPr/>
            <p:nvPr/>
          </p:nvCxnSpPr>
          <p:spPr>
            <a:xfrm flipV="1">
              <a:off x="8002016" y="1271154"/>
              <a:ext cx="0" cy="34015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6B7566B5-4EFB-BE49-DC44-2DF8CC22BCBA}"/>
                </a:ext>
              </a:extLst>
            </p:cNvPr>
            <p:cNvCxnSpPr/>
            <p:nvPr/>
          </p:nvCxnSpPr>
          <p:spPr>
            <a:xfrm flipH="1">
              <a:off x="6465824" y="4087506"/>
              <a:ext cx="1719072" cy="1133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1B0BA48-54E4-79E9-54B1-C86F31CA33BD}"/>
                    </a:ext>
                  </a:extLst>
                </p:cNvPr>
                <p:cNvSpPr txBox="1"/>
                <p:nvPr/>
              </p:nvSpPr>
              <p:spPr>
                <a:xfrm>
                  <a:off x="6823070" y="953364"/>
                  <a:ext cx="896112" cy="4264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i="1">
                                <a:latin typeface="Cambria Math" charset="0"/>
                              </a:rPr>
                              <m:t>2</m:t>
                            </m:r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D1B0BA48-54E4-79E9-54B1-C86F31CA3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070" y="953364"/>
                  <a:ext cx="896112" cy="426427"/>
                </a:xfrm>
                <a:prstGeom prst="rect">
                  <a:avLst/>
                </a:prstGeom>
                <a:blipFill>
                  <a:blip r:embed="rId8"/>
                  <a:stretch>
                    <a:fillRect r="-112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53F84C27-2B8D-FE74-6764-2ECDF14E1E61}"/>
                </a:ext>
              </a:extLst>
            </p:cNvPr>
            <p:cNvCxnSpPr/>
            <p:nvPr/>
          </p:nvCxnSpPr>
          <p:spPr>
            <a:xfrm flipV="1">
              <a:off x="8002016" y="2441586"/>
              <a:ext cx="1700784" cy="1773936"/>
            </a:xfrm>
            <a:prstGeom prst="straightConnector1">
              <a:avLst/>
            </a:prstGeom>
            <a:ln w="412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118A76-3494-9A84-C6B3-BBF269BC4C46}"/>
                </a:ext>
              </a:extLst>
            </p:cNvPr>
            <p:cNvSpPr txBox="1"/>
            <p:nvPr/>
          </p:nvSpPr>
          <p:spPr>
            <a:xfrm>
              <a:off x="9967975" y="2256920"/>
              <a:ext cx="896112" cy="400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f(x)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8EB5EC-8BCE-7B23-3DCB-C694645F77D4}"/>
                  </a:ext>
                </a:extLst>
              </p:cNvPr>
              <p:cNvSpPr txBox="1"/>
              <p:nvPr/>
            </p:nvSpPr>
            <p:spPr>
              <a:xfrm>
                <a:off x="10647466" y="3620790"/>
                <a:ext cx="77190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78EB5EC-8BCE-7B23-3DCB-C694645F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466" y="3620790"/>
                <a:ext cx="771903" cy="392993"/>
              </a:xfrm>
              <a:prstGeom prst="rect">
                <a:avLst/>
              </a:prstGeom>
              <a:blipFill>
                <a:blip r:embed="rId9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5D9ECE8-842B-270A-DA96-28BEC47C33E5}"/>
                  </a:ext>
                </a:extLst>
              </p:cNvPr>
              <p:cNvSpPr txBox="1"/>
              <p:nvPr/>
            </p:nvSpPr>
            <p:spPr>
              <a:xfrm>
                <a:off x="7710078" y="5527809"/>
                <a:ext cx="771903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B5D9ECE8-842B-270A-DA96-28BEC47C3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078" y="5527809"/>
                <a:ext cx="771903" cy="392993"/>
              </a:xfrm>
              <a:prstGeom prst="rect">
                <a:avLst/>
              </a:prstGeom>
              <a:blipFill>
                <a:blip r:embed="rId10"/>
                <a:stretch>
                  <a:fillRect r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E632B4E-E053-2AC4-6B36-5AAE35E7BF35}"/>
              </a:ext>
            </a:extLst>
          </p:cNvPr>
          <p:cNvCxnSpPr/>
          <p:nvPr/>
        </p:nvCxnSpPr>
        <p:spPr>
          <a:xfrm flipH="1" flipV="1">
            <a:off x="8199120" y="1629056"/>
            <a:ext cx="408734" cy="26847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74D9187-9819-CCBD-39F8-17B837D04BD0}"/>
              </a:ext>
            </a:extLst>
          </p:cNvPr>
          <p:cNvCxnSpPr>
            <a:cxnSpLocks/>
          </p:cNvCxnSpPr>
          <p:nvPr/>
        </p:nvCxnSpPr>
        <p:spPr>
          <a:xfrm flipV="1">
            <a:off x="8607853" y="4043041"/>
            <a:ext cx="2804056" cy="28302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2FBB861-3D8E-5DF1-D32C-CB2926F0AE2F}"/>
              </a:ext>
            </a:extLst>
          </p:cNvPr>
          <p:cNvCxnSpPr>
            <a:cxnSpLocks/>
          </p:cNvCxnSpPr>
          <p:nvPr/>
        </p:nvCxnSpPr>
        <p:spPr>
          <a:xfrm flipH="1">
            <a:off x="7502083" y="4326142"/>
            <a:ext cx="1121525" cy="143243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914C429-9650-F671-9D91-BC5C47A49CD5}"/>
                  </a:ext>
                </a:extLst>
              </p:cNvPr>
              <p:cNvSpPr txBox="1"/>
              <p:nvPr/>
            </p:nvSpPr>
            <p:spPr>
              <a:xfrm>
                <a:off x="8737707" y="1439824"/>
                <a:ext cx="1007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914C429-9650-F671-9D91-BC5C47A4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707" y="1439824"/>
                <a:ext cx="1007071" cy="276999"/>
              </a:xfrm>
              <a:prstGeom prst="rect">
                <a:avLst/>
              </a:prstGeom>
              <a:blipFill>
                <a:blip r:embed="rId11"/>
                <a:stretch>
                  <a:fillRect l="-4938" t="-4348" r="-740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9C4B91F-7E4E-DBAF-3AC3-E3CFD0B73055}"/>
                  </a:ext>
                </a:extLst>
              </p:cNvPr>
              <p:cNvSpPr txBox="1"/>
              <p:nvPr/>
            </p:nvSpPr>
            <p:spPr>
              <a:xfrm>
                <a:off x="10905712" y="4495924"/>
                <a:ext cx="10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9C4B91F-7E4E-DBAF-3AC3-E3CFD0B73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712" y="4495924"/>
                <a:ext cx="1012393" cy="276999"/>
              </a:xfrm>
              <a:prstGeom prst="rect">
                <a:avLst/>
              </a:prstGeom>
              <a:blipFill>
                <a:blip r:embed="rId12"/>
                <a:stretch>
                  <a:fillRect l="-4938" t="-4545" r="-7407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348F941-C699-4E90-27A7-67164D563978}"/>
                  </a:ext>
                </a:extLst>
              </p:cNvPr>
              <p:cNvSpPr txBox="1"/>
              <p:nvPr/>
            </p:nvSpPr>
            <p:spPr>
              <a:xfrm>
                <a:off x="6636618" y="4648925"/>
                <a:ext cx="10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348F941-C699-4E90-27A7-67164D563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618" y="4648925"/>
                <a:ext cx="1012393" cy="276999"/>
              </a:xfrm>
              <a:prstGeom prst="rect">
                <a:avLst/>
              </a:prstGeom>
              <a:blipFill>
                <a:blip r:embed="rId13"/>
                <a:stretch>
                  <a:fillRect l="-4938" t="-4545" r="-7407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657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051A55-A89B-F25D-6EF1-A2793166F7F5}"/>
              </a:ext>
            </a:extLst>
          </p:cNvPr>
          <p:cNvSpPr txBox="1"/>
          <p:nvPr/>
        </p:nvSpPr>
        <p:spPr>
          <a:xfrm>
            <a:off x="1006020" y="5075525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Graph: W, signal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f(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17" name="直接连接符 8">
            <a:extLst>
              <a:ext uri="{FF2B5EF4-FFF2-40B4-BE49-F238E27FC236}">
                <a16:creationId xmlns:a16="http://schemas.microsoft.com/office/drawing/2014/main" id="{68397BBA-A59B-8E5E-E8B9-930C6BE2A728}"/>
              </a:ext>
            </a:extLst>
          </p:cNvPr>
          <p:cNvCxnSpPr/>
          <p:nvPr/>
        </p:nvCxnSpPr>
        <p:spPr>
          <a:xfrm>
            <a:off x="1006020" y="2564904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9">
            <a:extLst>
              <a:ext uri="{FF2B5EF4-FFF2-40B4-BE49-F238E27FC236}">
                <a16:creationId xmlns:a16="http://schemas.microsoft.com/office/drawing/2014/main" id="{816349FF-5350-6B8C-DA11-78905D307924}"/>
              </a:ext>
            </a:extLst>
          </p:cNvPr>
          <p:cNvCxnSpPr/>
          <p:nvPr/>
        </p:nvCxnSpPr>
        <p:spPr>
          <a:xfrm>
            <a:off x="1006020" y="2996952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0">
            <a:extLst>
              <a:ext uri="{FF2B5EF4-FFF2-40B4-BE49-F238E27FC236}">
                <a16:creationId xmlns:a16="http://schemas.microsoft.com/office/drawing/2014/main" id="{E1D3F8F6-6BB5-117D-7CA8-6F26A0792F13}"/>
              </a:ext>
            </a:extLst>
          </p:cNvPr>
          <p:cNvCxnSpPr/>
          <p:nvPr/>
        </p:nvCxnSpPr>
        <p:spPr>
          <a:xfrm>
            <a:off x="1006020" y="3429000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1">
            <a:extLst>
              <a:ext uri="{FF2B5EF4-FFF2-40B4-BE49-F238E27FC236}">
                <a16:creationId xmlns:a16="http://schemas.microsoft.com/office/drawing/2014/main" id="{C967C0C0-95EB-2A36-AB4C-15587DCEA9C0}"/>
              </a:ext>
            </a:extLst>
          </p:cNvPr>
          <p:cNvCxnSpPr/>
          <p:nvPr/>
        </p:nvCxnSpPr>
        <p:spPr>
          <a:xfrm>
            <a:off x="1006020" y="3861048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12">
            <a:extLst>
              <a:ext uri="{FF2B5EF4-FFF2-40B4-BE49-F238E27FC236}">
                <a16:creationId xmlns:a16="http://schemas.microsoft.com/office/drawing/2014/main" id="{05EBF7BB-B10D-FE70-4C4C-B02F7ED4D53A}"/>
              </a:ext>
            </a:extLst>
          </p:cNvPr>
          <p:cNvCxnSpPr/>
          <p:nvPr/>
        </p:nvCxnSpPr>
        <p:spPr>
          <a:xfrm>
            <a:off x="1006020" y="4293096"/>
            <a:ext cx="2736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13">
            <a:extLst>
              <a:ext uri="{FF2B5EF4-FFF2-40B4-BE49-F238E27FC236}">
                <a16:creationId xmlns:a16="http://schemas.microsoft.com/office/drawing/2014/main" id="{DA2A7824-3D14-95E7-FE6A-38E658B0B71D}"/>
              </a:ext>
            </a:extLst>
          </p:cNvPr>
          <p:cNvCxnSpPr/>
          <p:nvPr/>
        </p:nvCxnSpPr>
        <p:spPr>
          <a:xfrm>
            <a:off x="1366060" y="2204864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6">
            <a:extLst>
              <a:ext uri="{FF2B5EF4-FFF2-40B4-BE49-F238E27FC236}">
                <a16:creationId xmlns:a16="http://schemas.microsoft.com/office/drawing/2014/main" id="{27B1AEF5-F439-1BD4-690E-CB9170A6B08A}"/>
              </a:ext>
            </a:extLst>
          </p:cNvPr>
          <p:cNvCxnSpPr/>
          <p:nvPr/>
        </p:nvCxnSpPr>
        <p:spPr>
          <a:xfrm>
            <a:off x="1798108" y="2204864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17">
            <a:extLst>
              <a:ext uri="{FF2B5EF4-FFF2-40B4-BE49-F238E27FC236}">
                <a16:creationId xmlns:a16="http://schemas.microsoft.com/office/drawing/2014/main" id="{7F9E640A-2B18-BE54-6EAA-DF51B76198DB}"/>
              </a:ext>
            </a:extLst>
          </p:cNvPr>
          <p:cNvCxnSpPr/>
          <p:nvPr/>
        </p:nvCxnSpPr>
        <p:spPr>
          <a:xfrm>
            <a:off x="2230156" y="2204864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>
            <a:extLst>
              <a:ext uri="{FF2B5EF4-FFF2-40B4-BE49-F238E27FC236}">
                <a16:creationId xmlns:a16="http://schemas.microsoft.com/office/drawing/2014/main" id="{BAE8F2DC-144B-A0C0-CDAD-8AA6ADDD889C}"/>
              </a:ext>
            </a:extLst>
          </p:cNvPr>
          <p:cNvCxnSpPr/>
          <p:nvPr/>
        </p:nvCxnSpPr>
        <p:spPr>
          <a:xfrm>
            <a:off x="2662204" y="2204864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9">
            <a:extLst>
              <a:ext uri="{FF2B5EF4-FFF2-40B4-BE49-F238E27FC236}">
                <a16:creationId xmlns:a16="http://schemas.microsoft.com/office/drawing/2014/main" id="{C131570E-8C58-AF2D-6FCC-8BFD8F739481}"/>
              </a:ext>
            </a:extLst>
          </p:cNvPr>
          <p:cNvCxnSpPr/>
          <p:nvPr/>
        </p:nvCxnSpPr>
        <p:spPr>
          <a:xfrm>
            <a:off x="3094252" y="2204864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0">
            <a:extLst>
              <a:ext uri="{FF2B5EF4-FFF2-40B4-BE49-F238E27FC236}">
                <a16:creationId xmlns:a16="http://schemas.microsoft.com/office/drawing/2014/main" id="{8743B7E1-AF6E-CFA4-913D-44A8B84DF5C3}"/>
              </a:ext>
            </a:extLst>
          </p:cNvPr>
          <p:cNvCxnSpPr/>
          <p:nvPr/>
        </p:nvCxnSpPr>
        <p:spPr>
          <a:xfrm>
            <a:off x="3526300" y="2204864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7D7C2973-EF8A-D113-A2E3-D88C9526BF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856943"/>
              </p:ext>
            </p:extLst>
          </p:nvPr>
        </p:nvGraphicFramePr>
        <p:xfrm>
          <a:off x="5061907" y="2520927"/>
          <a:ext cx="1224136" cy="60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01440" imgH="444240" progId="Equation.3">
                  <p:embed/>
                </p:oleObj>
              </mc:Choice>
              <mc:Fallback>
                <p:oleObj name="Equation" r:id="rId4" imgW="901440" imgH="444240" progId="Equation.3">
                  <p:embed/>
                  <p:pic>
                    <p:nvPicPr>
                      <p:cNvPr id="23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1907" y="2520927"/>
                        <a:ext cx="1224136" cy="6034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">
            <a:extLst>
              <a:ext uri="{FF2B5EF4-FFF2-40B4-BE49-F238E27FC236}">
                <a16:creationId xmlns:a16="http://schemas.microsoft.com/office/drawing/2014/main" id="{82D428A3-9017-ED6B-AF46-076F8F2F50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766690"/>
              </p:ext>
            </p:extLst>
          </p:nvPr>
        </p:nvGraphicFramePr>
        <p:xfrm>
          <a:off x="5065181" y="3350128"/>
          <a:ext cx="317182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36760" imgH="876240" progId="Equation.3">
                  <p:embed/>
                </p:oleObj>
              </mc:Choice>
              <mc:Fallback>
                <p:oleObj name="Equation" r:id="rId6" imgW="2336760" imgH="876240" progId="Equation.3">
                  <p:embed/>
                  <p:pic>
                    <p:nvPicPr>
                      <p:cNvPr id="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181" y="3350128"/>
                        <a:ext cx="3171825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椭圆 29">
            <a:extLst>
              <a:ext uri="{FF2B5EF4-FFF2-40B4-BE49-F238E27FC236}">
                <a16:creationId xmlns:a16="http://schemas.microsoft.com/office/drawing/2014/main" id="{2E60B5DB-D36A-FDBE-6341-33D0AE1B3851}"/>
              </a:ext>
            </a:extLst>
          </p:cNvPr>
          <p:cNvSpPr/>
          <p:nvPr/>
        </p:nvSpPr>
        <p:spPr>
          <a:xfrm>
            <a:off x="2158148" y="335699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5D10604-5AD2-F899-7039-BB665A2C5054}"/>
              </a:ext>
            </a:extLst>
          </p:cNvPr>
          <p:cNvSpPr/>
          <p:nvPr/>
        </p:nvSpPr>
        <p:spPr>
          <a:xfrm>
            <a:off x="2158148" y="292494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5755457-24A3-C9FC-82A2-B33B5F0D738C}"/>
              </a:ext>
            </a:extLst>
          </p:cNvPr>
          <p:cNvSpPr/>
          <p:nvPr/>
        </p:nvSpPr>
        <p:spPr>
          <a:xfrm>
            <a:off x="1726100" y="3356992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7BBD1B8-1298-7242-64FE-A3D642C69716}"/>
              </a:ext>
            </a:extLst>
          </p:cNvPr>
          <p:cNvSpPr/>
          <p:nvPr/>
        </p:nvSpPr>
        <p:spPr>
          <a:xfrm>
            <a:off x="2158148" y="3789040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0EE270C-32C2-4705-E064-3D74C22E8FCF}"/>
              </a:ext>
            </a:extLst>
          </p:cNvPr>
          <p:cNvSpPr/>
          <p:nvPr/>
        </p:nvSpPr>
        <p:spPr>
          <a:xfrm>
            <a:off x="2590196" y="3356992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4A9795F-6331-E0CD-C9A9-C72EC486B09B}"/>
                  </a:ext>
                </a:extLst>
              </p:cNvPr>
              <p:cNvSpPr txBox="1"/>
              <p:nvPr/>
            </p:nvSpPr>
            <p:spPr>
              <a:xfrm>
                <a:off x="9030827" y="3355872"/>
                <a:ext cx="2030171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74A9795F-6331-E0CD-C9A9-C72EC486B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827" y="3355872"/>
                <a:ext cx="2030171" cy="730777"/>
              </a:xfrm>
              <a:prstGeom prst="rect">
                <a:avLst/>
              </a:prstGeom>
              <a:blipFill>
                <a:blip r:embed="rId8"/>
                <a:stretch>
                  <a:fillRect l="-1242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196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0551EEB9-927D-0ECF-5F18-981FE889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11" y="1751382"/>
            <a:ext cx="4864100" cy="33552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5596DB-4668-B64F-C886-FC8421CDAE48}"/>
              </a:ext>
            </a:extLst>
          </p:cNvPr>
          <p:cNvSpPr txBox="1"/>
          <p:nvPr/>
        </p:nvSpPr>
        <p:spPr>
          <a:xfrm>
            <a:off x="1025911" y="5541570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Graph: W, signal f(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013161-46EA-0874-1B03-48FE72CAB01E}"/>
              </a:ext>
            </a:extLst>
          </p:cNvPr>
          <p:cNvSpPr txBox="1"/>
          <p:nvPr/>
        </p:nvSpPr>
        <p:spPr>
          <a:xfrm>
            <a:off x="6753577" y="4464756"/>
            <a:ext cx="140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Eigenvalues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DF424-F3C5-F8A8-01B7-CF2B9D2F77BF}"/>
              </a:ext>
            </a:extLst>
          </p:cNvPr>
          <p:cNvSpPr txBox="1"/>
          <p:nvPr/>
        </p:nvSpPr>
        <p:spPr>
          <a:xfrm>
            <a:off x="6753577" y="5106618"/>
            <a:ext cx="140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Eigenvectors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2C555C-80CB-AEDE-A858-01EB50FBE680}"/>
                  </a:ext>
                </a:extLst>
              </p:cNvPr>
              <p:cNvSpPr txBox="1"/>
              <p:nvPr/>
            </p:nvSpPr>
            <p:spPr>
              <a:xfrm>
                <a:off x="8344034" y="5198823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2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,….,)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2C555C-80CB-AEDE-A858-01EB50FB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34" y="5198823"/>
                <a:ext cx="1243930" cy="276999"/>
              </a:xfrm>
              <a:prstGeom prst="rect">
                <a:avLst/>
              </a:prstGeom>
              <a:blipFill>
                <a:blip r:embed="rId5"/>
                <a:stretch>
                  <a:fillRect l="-7071" t="-4348" r="-505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25E9C0-B834-C9C4-E360-6F237B4A4350}"/>
                  </a:ext>
                </a:extLst>
              </p:cNvPr>
              <p:cNvSpPr txBox="1"/>
              <p:nvPr/>
            </p:nvSpPr>
            <p:spPr>
              <a:xfrm>
                <a:off x="8344034" y="3787773"/>
                <a:ext cx="1073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25E9C0-B834-C9C4-E360-6F237B4A4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34" y="3787773"/>
                <a:ext cx="1073306" cy="276999"/>
              </a:xfrm>
              <a:prstGeom prst="rect">
                <a:avLst/>
              </a:prstGeom>
              <a:blipFill>
                <a:blip r:embed="rId6"/>
                <a:stretch>
                  <a:fillRect l="-4706" r="-352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ABAE194-CB15-AF81-ED7F-DC44A403A53E}"/>
              </a:ext>
            </a:extLst>
          </p:cNvPr>
          <p:cNvSpPr txBox="1"/>
          <p:nvPr/>
        </p:nvSpPr>
        <p:spPr>
          <a:xfrm>
            <a:off x="6885623" y="3741607"/>
            <a:ext cx="127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Laplacian: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37586F-ED9F-2E2F-B8DD-E0AE278D6E47}"/>
                  </a:ext>
                </a:extLst>
              </p:cNvPr>
              <p:cNvSpPr txBox="1"/>
              <p:nvPr/>
            </p:nvSpPr>
            <p:spPr>
              <a:xfrm>
                <a:off x="8301394" y="4493298"/>
                <a:ext cx="1475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2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,….,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37586F-ED9F-2E2F-B8DD-E0AE278D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94" y="4493298"/>
                <a:ext cx="1475532" cy="276999"/>
              </a:xfrm>
              <a:prstGeom prst="rect">
                <a:avLst/>
              </a:prstGeom>
              <a:blipFill>
                <a:blip r:embed="rId7"/>
                <a:stretch>
                  <a:fillRect l="-3419" r="-341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F06D63-6920-3474-C4D2-DBB5B7394243}"/>
                  </a:ext>
                </a:extLst>
              </p:cNvPr>
              <p:cNvSpPr txBox="1"/>
              <p:nvPr/>
            </p:nvSpPr>
            <p:spPr>
              <a:xfrm>
                <a:off x="6885623" y="1560988"/>
                <a:ext cx="4039504" cy="1868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F06D63-6920-3474-C4D2-DBB5B7394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23" y="1560988"/>
                <a:ext cx="4039504" cy="1868012"/>
              </a:xfrm>
              <a:prstGeom prst="rect">
                <a:avLst/>
              </a:prstGeom>
              <a:blipFill>
                <a:blip r:embed="rId8"/>
                <a:stretch>
                  <a:fillRect l="-940" t="-47651" b="-69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77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0551EEB9-927D-0ECF-5F18-981FE889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11" y="1751382"/>
            <a:ext cx="4864100" cy="33552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5596DB-4668-B64F-C886-FC8421CDAE48}"/>
              </a:ext>
            </a:extLst>
          </p:cNvPr>
          <p:cNvSpPr txBox="1"/>
          <p:nvPr/>
        </p:nvSpPr>
        <p:spPr>
          <a:xfrm>
            <a:off x="1025911" y="5541570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Graph: W, signal f(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013161-46EA-0874-1B03-48FE72CAB01E}"/>
              </a:ext>
            </a:extLst>
          </p:cNvPr>
          <p:cNvSpPr txBox="1"/>
          <p:nvPr/>
        </p:nvSpPr>
        <p:spPr>
          <a:xfrm>
            <a:off x="6753577" y="4464756"/>
            <a:ext cx="140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Eigenvalues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0DF424-F3C5-F8A8-01B7-CF2B9D2F77BF}"/>
              </a:ext>
            </a:extLst>
          </p:cNvPr>
          <p:cNvSpPr txBox="1"/>
          <p:nvPr/>
        </p:nvSpPr>
        <p:spPr>
          <a:xfrm>
            <a:off x="6753577" y="5106618"/>
            <a:ext cx="140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Eigenvectors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2C555C-80CB-AEDE-A858-01EB50FBE680}"/>
                  </a:ext>
                </a:extLst>
              </p:cNvPr>
              <p:cNvSpPr txBox="1"/>
              <p:nvPr/>
            </p:nvSpPr>
            <p:spPr>
              <a:xfrm>
                <a:off x="8344034" y="5198823"/>
                <a:ext cx="1243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𝑢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2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,….,)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2C555C-80CB-AEDE-A858-01EB50FBE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34" y="5198823"/>
                <a:ext cx="1243930" cy="276999"/>
              </a:xfrm>
              <a:prstGeom prst="rect">
                <a:avLst/>
              </a:prstGeom>
              <a:blipFill>
                <a:blip r:embed="rId5"/>
                <a:stretch>
                  <a:fillRect l="-7071" t="-4348" r="-505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25E9C0-B834-C9C4-E360-6F237B4A4350}"/>
                  </a:ext>
                </a:extLst>
              </p:cNvPr>
              <p:cNvSpPr txBox="1"/>
              <p:nvPr/>
            </p:nvSpPr>
            <p:spPr>
              <a:xfrm>
                <a:off x="8344034" y="3787773"/>
                <a:ext cx="2156424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125E9C0-B834-C9C4-E360-6F237B4A4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034" y="3787773"/>
                <a:ext cx="2156424" cy="287323"/>
              </a:xfrm>
              <a:prstGeom prst="rect">
                <a:avLst/>
              </a:prstGeom>
              <a:blipFill>
                <a:blip r:embed="rId6"/>
                <a:stretch>
                  <a:fillRect l="-2339" t="-8696" r="-585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BABAE194-CB15-AF81-ED7F-DC44A403A53E}"/>
              </a:ext>
            </a:extLst>
          </p:cNvPr>
          <p:cNvSpPr txBox="1"/>
          <p:nvPr/>
        </p:nvSpPr>
        <p:spPr>
          <a:xfrm>
            <a:off x="6885623" y="3741607"/>
            <a:ext cx="127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Laplacian: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37586F-ED9F-2E2F-B8DD-E0AE278D6E47}"/>
                  </a:ext>
                </a:extLst>
              </p:cNvPr>
              <p:cNvSpPr txBox="1"/>
              <p:nvPr/>
            </p:nvSpPr>
            <p:spPr>
              <a:xfrm>
                <a:off x="8301394" y="4493298"/>
                <a:ext cx="14755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2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,….,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kumimoji="1" lang="en-US" altLang="zh-CN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537586F-ED9F-2E2F-B8DD-E0AE278D6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94" y="4493298"/>
                <a:ext cx="1475532" cy="276999"/>
              </a:xfrm>
              <a:prstGeom prst="rect">
                <a:avLst/>
              </a:prstGeom>
              <a:blipFill>
                <a:blip r:embed="rId7"/>
                <a:stretch>
                  <a:fillRect l="-3419" r="-341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F06D63-6920-3474-C4D2-DBB5B7394243}"/>
                  </a:ext>
                </a:extLst>
              </p:cNvPr>
              <p:cNvSpPr txBox="1"/>
              <p:nvPr/>
            </p:nvSpPr>
            <p:spPr>
              <a:xfrm>
                <a:off x="6885623" y="1560988"/>
                <a:ext cx="4039504" cy="1868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/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9F06D63-6920-3474-C4D2-DBB5B7394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23" y="1560988"/>
                <a:ext cx="4039504" cy="1868012"/>
              </a:xfrm>
              <a:prstGeom prst="rect">
                <a:avLst/>
              </a:prstGeom>
              <a:blipFill>
                <a:blip r:embed="rId8"/>
                <a:stretch>
                  <a:fillRect l="-940" t="-47651" b="-69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24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represent a graph?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D289174-E997-3642-F3F2-EFD64512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828902"/>
            <a:ext cx="10609335" cy="37582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959741-D6F6-ADF4-9828-4A4DC835825C}"/>
              </a:ext>
            </a:extLst>
          </p:cNvPr>
          <p:cNvSpPr txBox="1"/>
          <p:nvPr/>
        </p:nvSpPr>
        <p:spPr>
          <a:xfrm>
            <a:off x="1391478" y="4952375"/>
            <a:ext cx="148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分子结构式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803F8C-90A4-8AF1-AC25-D11E439B6312}"/>
              </a:ext>
            </a:extLst>
          </p:cNvPr>
          <p:cNvSpPr txBox="1"/>
          <p:nvPr/>
        </p:nvSpPr>
        <p:spPr>
          <a:xfrm>
            <a:off x="9756569" y="4952375"/>
            <a:ext cx="83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03E75A-2630-F7BA-58FE-BBE066AD8BAF}"/>
              </a:ext>
            </a:extLst>
          </p:cNvPr>
          <p:cNvSpPr txBox="1"/>
          <p:nvPr/>
        </p:nvSpPr>
        <p:spPr>
          <a:xfrm>
            <a:off x="5414512" y="5587104"/>
            <a:ext cx="140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邻接矩阵</a:t>
            </a:r>
          </a:p>
        </p:txBody>
      </p:sp>
    </p:spTree>
    <p:extLst>
      <p:ext uri="{BB962C8B-B14F-4D97-AF65-F5344CB8AC3E}">
        <p14:creationId xmlns:p14="http://schemas.microsoft.com/office/powerpoint/2010/main" val="7928800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8">
            <a:extLst>
              <a:ext uri="{FF2B5EF4-FFF2-40B4-BE49-F238E27FC236}">
                <a16:creationId xmlns:a16="http://schemas.microsoft.com/office/drawing/2014/main" id="{0551EEB9-927D-0ECF-5F18-981FE889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11" y="1751382"/>
            <a:ext cx="4864100" cy="33552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5596DB-4668-B64F-C886-FC8421CDAE48}"/>
              </a:ext>
            </a:extLst>
          </p:cNvPr>
          <p:cNvSpPr txBox="1"/>
          <p:nvPr/>
        </p:nvSpPr>
        <p:spPr>
          <a:xfrm>
            <a:off x="1025911" y="5541570"/>
            <a:ext cx="3785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Graph: W, signal f(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F2765A61-7CC3-FC94-1D7C-9EDB805FC151}"/>
              </a:ext>
            </a:extLst>
          </p:cNvPr>
          <p:cNvSpPr txBox="1">
            <a:spLocks/>
          </p:cNvSpPr>
          <p:nvPr/>
        </p:nvSpPr>
        <p:spPr>
          <a:xfrm>
            <a:off x="6406620" y="1225007"/>
            <a:ext cx="4752408" cy="3581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For given L of a graph, its eigenvectors are u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,u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,…,u</a:t>
            </a:r>
            <a:r>
              <a:rPr kumimoji="1" lang="en-US" altLang="zh-CN" baseline="-25000" dirty="0"/>
              <a:t>n</a:t>
            </a:r>
            <a:r>
              <a:rPr kumimoji="1" lang="en-US" altLang="zh-CN" dirty="0"/>
              <a:t>, they are also the bases of Fourier transformation</a:t>
            </a:r>
          </a:p>
          <a:p>
            <a:r>
              <a:rPr kumimoji="1" lang="en-US" altLang="zh-CN" dirty="0"/>
              <a:t>Fourier transformation of a signal f(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Inverse Fourier transformation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6239C4-F366-2194-2232-8811DBB1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129" y="2817642"/>
            <a:ext cx="4826508" cy="12227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0DF5562-78C3-22D0-1E62-DFA43BE45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020" y="4555667"/>
            <a:ext cx="3765804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4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A8E168C-67E3-CE59-EB2D-0451D1E0F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140" y="1721402"/>
            <a:ext cx="10045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8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CA0F5E9-9038-B53D-8FB9-EDCAC790E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91" y="1606441"/>
            <a:ext cx="9601200" cy="3581400"/>
          </a:xfrm>
        </p:spPr>
        <p:txBody>
          <a:bodyPr/>
          <a:lstStyle/>
          <a:p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spectral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DD9EE-0782-52B1-33A0-09F56E5BB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135" y="1476983"/>
            <a:ext cx="3305556" cy="559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A43F81-C20B-A110-F3ED-AA06D9941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151" y="2289448"/>
            <a:ext cx="3103880" cy="7823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554FBA-C5F1-6445-022E-3B59CD52A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1" y="4223898"/>
            <a:ext cx="2214626" cy="4788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910C59-0F58-DAD9-CD39-B5A2EC232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75" y="3925335"/>
            <a:ext cx="4040632" cy="1176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6C70AB-B89F-6376-C259-6085ED1C0040}"/>
                  </a:ext>
                </a:extLst>
              </p:cNvPr>
              <p:cNvSpPr txBox="1"/>
              <p:nvPr/>
            </p:nvSpPr>
            <p:spPr>
              <a:xfrm>
                <a:off x="635591" y="5527104"/>
                <a:ext cx="5742432" cy="38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</m:acc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is a function, U is the matrix made by </a:t>
                </a:r>
                <a:r>
                  <a:rPr kumimoji="1" lang="en-US" altLang="zh-CN" dirty="0" err="1"/>
                  <a:t>eigen</a:t>
                </a:r>
                <a:r>
                  <a:rPr kumimoji="1" lang="en-US" altLang="zh-CN" dirty="0"/>
                  <a:t> vectors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6C70AB-B89F-6376-C259-6085ED1C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1" y="5527104"/>
                <a:ext cx="5742432" cy="384144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482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79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Polynomial Kernel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/abs/1211.0053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CA0F5E9-9038-B53D-8FB9-EDCAC790E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91" y="1606441"/>
            <a:ext cx="9601200" cy="3581400"/>
          </a:xfrm>
        </p:spPr>
        <p:txBody>
          <a:bodyPr/>
          <a:lstStyle/>
          <a:p>
            <a:r>
              <a:rPr kumimoji="1" lang="en-US" altLang="zh-CN" dirty="0"/>
              <a:t>Define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spectral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domain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DD9EE-0782-52B1-33A0-09F56E5BB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135" y="1476983"/>
            <a:ext cx="3305556" cy="559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A43F81-C20B-A110-F3ED-AA06D9941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151" y="2289448"/>
            <a:ext cx="3103880" cy="7823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554FBA-C5F1-6445-022E-3B59CD52A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91" y="4223898"/>
            <a:ext cx="2214626" cy="4788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910C59-0F58-DAD9-CD39-B5A2EC232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5875" y="3925335"/>
            <a:ext cx="4040632" cy="1176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6C70AB-B89F-6376-C259-6085ED1C0040}"/>
                  </a:ext>
                </a:extLst>
              </p:cNvPr>
              <p:cNvSpPr txBox="1"/>
              <p:nvPr/>
            </p:nvSpPr>
            <p:spPr>
              <a:xfrm>
                <a:off x="635591" y="5527104"/>
                <a:ext cx="5742432" cy="38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</m:acc>
                    <m:r>
                      <a:rPr kumimoji="1" lang="en-US" altLang="zh-CN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en-US" altLang="zh-CN" dirty="0"/>
                  <a:t>is a function, U is the matrix made by </a:t>
                </a:r>
                <a:r>
                  <a:rPr kumimoji="1" lang="en-US" altLang="zh-CN" dirty="0" err="1"/>
                  <a:t>eigen</a:t>
                </a:r>
                <a:r>
                  <a:rPr kumimoji="1" lang="en-US" altLang="zh-CN" dirty="0"/>
                  <a:t> vectors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F6C70AB-B89F-6376-C259-6085ED1C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1" y="5527104"/>
                <a:ext cx="5742432" cy="384144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887788F7-AC43-8A5B-5214-50FE70043F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331" y="4379628"/>
            <a:ext cx="34290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67DB06C-E521-F24F-ABC8-CA52C1D2FBD0}"/>
                  </a:ext>
                </a:extLst>
              </p:cNvPr>
              <p:cNvSpPr txBox="1"/>
              <p:nvPr/>
            </p:nvSpPr>
            <p:spPr>
              <a:xfrm>
                <a:off x="8134731" y="2690240"/>
                <a:ext cx="3657600" cy="1477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sz="3200" i="1" baseline="-25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  <m:e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zh-CN" sz="3200" b="0" i="1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kumimoji="1"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kumimoji="1" lang="en-US" altLang="zh-CN" sz="3200" b="0" i="1" baseline="30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67DB06C-E521-F24F-ABC8-CA52C1D2F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731" y="2690240"/>
                <a:ext cx="3657600" cy="1477520"/>
              </a:xfrm>
              <a:prstGeom prst="rect">
                <a:avLst/>
              </a:prstGeom>
              <a:blipFill>
                <a:blip r:embed="rId10"/>
                <a:stretch>
                  <a:fillRect t="-102542" b="-16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4678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17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Spectral Domain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/abs/1606.09375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DE4C07-4512-09A7-170F-166817584B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076" y="1082799"/>
            <a:ext cx="7093847" cy="48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68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7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Spectral Domain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/abs/1606.09375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F6DBC80E-E70C-A2FB-979B-354F030E4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385" y="1282457"/>
            <a:ext cx="8310361" cy="45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7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7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Spectral Domain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/abs/1606.09375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D8852C3-502A-20E8-6A44-F3154AE7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1" y="1398606"/>
            <a:ext cx="9601200" cy="3581400"/>
          </a:xfrm>
        </p:spPr>
        <p:txBody>
          <a:bodyPr/>
          <a:lstStyle/>
          <a:p>
            <a:r>
              <a:rPr kumimoji="1" lang="en-US" altLang="zh-CN" dirty="0"/>
              <a:t>Chebyshev polynomial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Transformation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2D9603-EB47-6566-0936-3208DEEDB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71" y="2013286"/>
            <a:ext cx="2915920" cy="1103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8B61D2-62F0-C1C9-D361-8FDE5A79C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271" y="3342879"/>
            <a:ext cx="4257289" cy="3960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E0997E-F778-2EE1-8333-FEE665E85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271" y="4582128"/>
            <a:ext cx="4257289" cy="3978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DF4460-CBCA-B1DC-B768-02FF55779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271" y="5411107"/>
            <a:ext cx="4145529" cy="3587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FCCF7E-2E53-8257-08B1-D58B3A9F7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121" y="5358454"/>
            <a:ext cx="2415675" cy="3978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14F8AEC-EDB8-C1C9-2487-20A571CEE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4663" y="2339216"/>
            <a:ext cx="2322674" cy="44241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11B7D9-0516-5F08-3710-FF0D0F5F6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121" y="4621224"/>
            <a:ext cx="2415675" cy="3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65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7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 to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Kipf</a:t>
            </a:r>
            <a:r>
              <a:rPr lang="en-US" altLang="zh-CN" sz="3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GCN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744745-A186-10B5-D84E-DD180BA0AAF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/abs/1606.09375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118E943E-FDFD-C805-F004-DFF8F2A3E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86930" y="4613999"/>
            <a:ext cx="3726873" cy="5975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7F13C5-5EFC-515E-C8D4-E4B8AE1F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020" y="1732495"/>
            <a:ext cx="2122055" cy="7118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72FA4E-4101-A53E-0A93-CFFD35FB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020" y="2906871"/>
            <a:ext cx="6001328" cy="587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56A0E0-C9F5-25FF-81F4-7635A65E1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020" y="3493957"/>
            <a:ext cx="3323937" cy="5761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B05D35-B107-182E-68A3-72913C7D3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020" y="4746093"/>
            <a:ext cx="2122055" cy="45057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370F177-EE03-F4FF-EFAD-51812BA0D86F}"/>
              </a:ext>
            </a:extLst>
          </p:cNvPr>
          <p:cNvSpPr txBox="1"/>
          <p:nvPr/>
        </p:nvSpPr>
        <p:spPr>
          <a:xfrm>
            <a:off x="1165020" y="1210238"/>
            <a:ext cx="260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Convolutional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kernel: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B276250-9597-EC7F-1A9F-E0CEEF25FCCB}"/>
              </a:ext>
            </a:extLst>
          </p:cNvPr>
          <p:cNvSpPr txBox="1"/>
          <p:nvPr/>
        </p:nvSpPr>
        <p:spPr>
          <a:xfrm>
            <a:off x="1165020" y="2555951"/>
            <a:ext cx="260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Linearized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54660C-2682-C78D-0B75-04765336DE39}"/>
              </a:ext>
            </a:extLst>
          </p:cNvPr>
          <p:cNvSpPr txBox="1"/>
          <p:nvPr/>
        </p:nvSpPr>
        <p:spPr>
          <a:xfrm>
            <a:off x="1165020" y="4282799"/>
            <a:ext cx="1554019" cy="37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Filtering: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C7A356-E58C-A6CA-3D7A-85DFB92265D2}"/>
              </a:ext>
            </a:extLst>
          </p:cNvPr>
          <p:cNvSpPr txBox="1"/>
          <p:nvPr/>
        </p:nvSpPr>
        <p:spPr>
          <a:xfrm>
            <a:off x="5448384" y="4100663"/>
            <a:ext cx="339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Neural network model: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2ADB8CB-003F-8E99-FC85-5E2E1552355D}"/>
                  </a:ext>
                </a:extLst>
              </p:cNvPr>
              <p:cNvSpPr txBox="1"/>
              <p:nvPr/>
            </p:nvSpPr>
            <p:spPr>
              <a:xfrm>
                <a:off x="3771984" y="1930254"/>
                <a:ext cx="5541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en-US" altLang="zh-CN" dirty="0"/>
                  <a:t> is the parameter, </a:t>
                </a:r>
                <a:r>
                  <a:rPr kumimoji="1" lang="en-US" altLang="zh-CN" dirty="0" err="1"/>
                  <a:t>T</a:t>
                </a:r>
                <a:r>
                  <a:rPr kumimoji="1" lang="en-US" altLang="zh-CN" baseline="-25000" dirty="0" err="1"/>
                  <a:t>k</a:t>
                </a:r>
                <a:r>
                  <a:rPr kumimoji="1" lang="en-US" altLang="zh-CN" dirty="0"/>
                  <a:t> is the </a:t>
                </a:r>
                <a:r>
                  <a:rPr kumimoji="1" lang="en-US" altLang="zh-CN" dirty="0" err="1"/>
                  <a:t>chebyshev</a:t>
                </a:r>
                <a:r>
                  <a:rPr kumimoji="1" lang="en-US" altLang="zh-CN" dirty="0"/>
                  <a:t> polynomial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2ADB8CB-003F-8E99-FC85-5E2E15523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984" y="1930254"/>
                <a:ext cx="5541819" cy="369332"/>
              </a:xfrm>
              <a:prstGeom prst="rect">
                <a:avLst/>
              </a:prstGeom>
              <a:blipFill>
                <a:blip r:embed="rId9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AC19088-7EF0-D89B-C497-ABBDABD473DC}"/>
                  </a:ext>
                </a:extLst>
              </p:cNvPr>
              <p:cNvSpPr txBox="1"/>
              <p:nvPr/>
            </p:nvSpPr>
            <p:spPr>
              <a:xfrm>
                <a:off x="7277184" y="3008343"/>
                <a:ext cx="265660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𝐼𝑁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1/2</m:t>
                          </m:r>
                        </m:sup>
                      </m:s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AC19088-7EF0-D89B-C497-ABBDABD47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84" y="3008343"/>
                <a:ext cx="2656609" cy="3929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A4B43F0-AB1D-1CC9-E5CE-F9BE7B90C9FA}"/>
                  </a:ext>
                </a:extLst>
              </p:cNvPr>
              <p:cNvSpPr txBox="1"/>
              <p:nvPr/>
            </p:nvSpPr>
            <p:spPr>
              <a:xfrm>
                <a:off x="814039" y="5333179"/>
                <a:ext cx="3754582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kumimoji="1" lang="en-US" altLang="zh-CN" i="1" baseline="-25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1/2</m:t>
                          </m:r>
                        </m:sup>
                      </m:s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−1/2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1/2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A4B43F0-AB1D-1CC9-E5CE-F9BE7B90C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5333179"/>
                <a:ext cx="3754582" cy="3796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D638130-3FAF-40A3-9D58-4F82FF045A2B}"/>
              </a:ext>
            </a:extLst>
          </p:cNvPr>
          <p:cNvSpPr txBox="1"/>
          <p:nvPr/>
        </p:nvSpPr>
        <p:spPr>
          <a:xfrm>
            <a:off x="5469166" y="5497992"/>
            <a:ext cx="561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 is the state of the l layer, </a:t>
            </a:r>
            <a:r>
              <a:rPr kumimoji="1" lang="en-US" altLang="zh-CN" dirty="0" err="1"/>
              <a:t>Ws</a:t>
            </a:r>
            <a:r>
              <a:rPr kumimoji="1" lang="en-US" altLang="zh-CN" dirty="0"/>
              <a:t> are the weights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58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7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 to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Kipf</a:t>
            </a:r>
            <a:r>
              <a:rPr lang="en-US" altLang="zh-CN" sz="3600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GCN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26FBC09-0704-27CD-3383-61FE069EC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360" y="1629128"/>
            <a:ext cx="10058400" cy="4023360"/>
          </a:xfrm>
        </p:spPr>
        <p:txBody>
          <a:bodyPr/>
          <a:lstStyle/>
          <a:p>
            <a:r>
              <a:rPr lang="zh-CN" altLang="en-US" dirty="0">
                <a:effectLst/>
                <a:latin typeface="Arial" panose="020B0604020202020204" pitchFamily="34" charset="0"/>
              </a:rPr>
              <a:t>参考和进一步阅读</a:t>
            </a:r>
            <a:endParaRPr lang="en-US" altLang="zh-CN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>
                <a:effectLst/>
                <a:latin typeface="Arial" panose="020B0604020202020204" pitchFamily="34" charset="0"/>
              </a:rPr>
              <a:t>1.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入门博客：</a:t>
            </a:r>
            <a:r>
              <a:rPr lang="en" altLang="zh-CN" dirty="0">
                <a:effectLst/>
                <a:latin typeface="Arial" panose="020B0604020202020204" pitchFamily="34" charset="0"/>
                <a:hlinkClick r:id="rId4"/>
              </a:rPr>
              <a:t>A Gentle Introduction to Graph Neural Networks</a:t>
            </a:r>
            <a:endParaRPr lang="en" altLang="zh-CN" dirty="0">
              <a:effectLst/>
              <a:latin typeface="Arial" panose="020B0604020202020204" pitchFamily="34" charset="0"/>
            </a:endParaRPr>
          </a:p>
          <a:p>
            <a:r>
              <a:rPr lang="en" altLang="zh-CN" dirty="0">
                <a:effectLst/>
                <a:latin typeface="Arial" panose="020B0604020202020204" pitchFamily="34" charset="0"/>
              </a:rPr>
              <a:t>2.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入门课本：</a:t>
            </a:r>
            <a:r>
              <a:rPr lang="en" altLang="zh-CN" dirty="0">
                <a:effectLst/>
                <a:latin typeface="Arial" panose="020B0604020202020204" pitchFamily="34" charset="0"/>
                <a:hlinkClick r:id="rId5"/>
              </a:rPr>
              <a:t>Graph Representation Learning</a:t>
            </a:r>
            <a:endParaRPr lang="en" altLang="zh-CN" dirty="0">
              <a:effectLst/>
              <a:latin typeface="Arial" panose="020B0604020202020204" pitchFamily="34" charset="0"/>
            </a:endParaRPr>
          </a:p>
          <a:p>
            <a:r>
              <a:rPr lang="en" altLang="zh-CN" dirty="0">
                <a:effectLst/>
                <a:latin typeface="Arial" panose="020B0604020202020204" pitchFamily="34" charset="0"/>
              </a:rPr>
              <a:t>3.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入门公开课：</a:t>
            </a:r>
            <a:r>
              <a:rPr lang="en" altLang="zh-CN" dirty="0">
                <a:effectLst/>
                <a:latin typeface="Arial" panose="020B0604020202020204" pitchFamily="34" charset="0"/>
                <a:hlinkClick r:id="rId6"/>
              </a:rPr>
              <a:t>CS224W:Machine Learning with Graphs</a:t>
            </a:r>
            <a:endParaRPr lang="en" altLang="zh-CN" dirty="0">
              <a:effectLst/>
              <a:latin typeface="Arial" panose="020B0604020202020204" pitchFamily="34" charset="0"/>
            </a:endParaRPr>
          </a:p>
          <a:p>
            <a:r>
              <a:rPr lang="en" altLang="zh-CN" dirty="0">
                <a:effectLst/>
                <a:latin typeface="Arial" panose="020B0604020202020204" pitchFamily="34" charset="0"/>
              </a:rPr>
              <a:t>4.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最新博客：</a:t>
            </a:r>
            <a:r>
              <a:rPr lang="en" altLang="zh-CN" dirty="0">
                <a:effectLst/>
                <a:latin typeface="Arial" panose="020B0604020202020204" pitchFamily="34" charset="0"/>
                <a:hlinkClick r:id="rId7"/>
              </a:rPr>
              <a:t>Michael Bronstein</a:t>
            </a:r>
            <a:r>
              <a:rPr lang="en" altLang="zh-CN" dirty="0">
                <a:effectLst/>
                <a:latin typeface="Arial" panose="020B0604020202020204" pitchFamily="34" charset="0"/>
              </a:rPr>
              <a:t> </a:t>
            </a: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1617C5-E95B-52BD-2483-44BD62F3210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835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789557-D960-E329-C50C-9206D97B6971}"/>
              </a:ext>
            </a:extLst>
          </p:cNvPr>
          <p:cNvSpPr txBox="1"/>
          <p:nvPr/>
        </p:nvSpPr>
        <p:spPr>
          <a:xfrm>
            <a:off x="1025911" y="1981199"/>
            <a:ext cx="829113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Network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+mj-lt"/>
              </a:rPr>
              <a:t>Graph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Convolution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Graph Attention Network</a:t>
            </a:r>
            <a:endParaRPr kumimoji="1" lang="zh-CN" altLang="en-US" sz="20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+mj-lt"/>
              </a:rPr>
              <a:t>History and Spectral Domain</a:t>
            </a:r>
          </a:p>
        </p:txBody>
      </p:sp>
    </p:spTree>
    <p:extLst>
      <p:ext uri="{BB962C8B-B14F-4D97-AF65-F5344CB8AC3E}">
        <p14:creationId xmlns:p14="http://schemas.microsoft.com/office/powerpoint/2010/main" val="171073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represent a graph?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4">
            <a:extLst>
              <a:ext uri="{FF2B5EF4-FFF2-40B4-BE49-F238E27FC236}">
                <a16:creationId xmlns:a16="http://schemas.microsoft.com/office/drawing/2014/main" id="{8AF96D2B-CB95-D88F-8BB5-26FECA61397A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90F404F-273C-940C-F1E9-9BFD49608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E3111B9-9355-2A48-F6FF-CBBB9F2139F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https://arxiv.org/pdf/1403.6652.pdf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5E10E13-50E5-DD5B-7CA0-55E3C3DB2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5619" y="1713741"/>
            <a:ext cx="4899321" cy="3838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F1EE4A-9D37-E8EF-D5AA-20AF91E5795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044929"/>
            <a:ext cx="1273321" cy="831849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4F1B0FC-B632-0DB4-60D8-C4FC5EF0FBC9}"/>
              </a:ext>
            </a:extLst>
          </p:cNvPr>
          <p:cNvCxnSpPr/>
          <p:nvPr/>
        </p:nvCxnSpPr>
        <p:spPr>
          <a:xfrm>
            <a:off x="7768065" y="3630557"/>
            <a:ext cx="937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7B80E7D-0943-571B-A896-5F497F9B7CD2}"/>
              </a:ext>
            </a:extLst>
          </p:cNvPr>
          <p:cNvSpPr txBox="1"/>
          <p:nvPr/>
        </p:nvSpPr>
        <p:spPr>
          <a:xfrm>
            <a:off x="7650423" y="2764410"/>
            <a:ext cx="171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Random Walk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E4FD12-91B7-05B7-75C6-D2402B966B1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403" y="2242711"/>
            <a:ext cx="1754526" cy="326813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8D98740-3991-DA8B-A4B1-C4D869E814C8}"/>
              </a:ext>
            </a:extLst>
          </p:cNvPr>
          <p:cNvSpPr txBox="1"/>
          <p:nvPr/>
        </p:nvSpPr>
        <p:spPr>
          <a:xfrm>
            <a:off x="9557713" y="351591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06BC3F-F4E6-CFC5-9F43-7E06AFDACA5A}"/>
              </a:ext>
            </a:extLst>
          </p:cNvPr>
          <p:cNvSpPr txBox="1"/>
          <p:nvPr/>
        </p:nvSpPr>
        <p:spPr>
          <a:xfrm>
            <a:off x="9274098" y="1747220"/>
            <a:ext cx="156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Sequences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664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Language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B9251F5-F47F-784B-03AD-0148289CF5B0}"/>
              </a:ext>
            </a:extLst>
          </p:cNvPr>
          <p:cNvSpPr/>
          <p:nvPr/>
        </p:nvSpPr>
        <p:spPr>
          <a:xfrm>
            <a:off x="7949865" y="2934315"/>
            <a:ext cx="340242" cy="369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6FADCCF-9039-E9E5-77CC-D105559A4AE2}"/>
              </a:ext>
            </a:extLst>
          </p:cNvPr>
          <p:cNvSpPr/>
          <p:nvPr/>
        </p:nvSpPr>
        <p:spPr>
          <a:xfrm>
            <a:off x="8961583" y="2930847"/>
            <a:ext cx="340242" cy="369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AD66E68-641D-7FBA-266E-FF995BFBB8AA}"/>
              </a:ext>
            </a:extLst>
          </p:cNvPr>
          <p:cNvSpPr/>
          <p:nvPr/>
        </p:nvSpPr>
        <p:spPr>
          <a:xfrm>
            <a:off x="9972563" y="2930847"/>
            <a:ext cx="340242" cy="369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CDD4F3-DE36-2A2D-30A6-07364CF89F0E}"/>
              </a:ext>
            </a:extLst>
          </p:cNvPr>
          <p:cNvSpPr/>
          <p:nvPr/>
        </p:nvSpPr>
        <p:spPr>
          <a:xfrm>
            <a:off x="6938885" y="2956247"/>
            <a:ext cx="340242" cy="369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93EFD2B-B800-D98E-130D-B85D253E00B4}"/>
              </a:ext>
            </a:extLst>
          </p:cNvPr>
          <p:cNvSpPr/>
          <p:nvPr/>
        </p:nvSpPr>
        <p:spPr>
          <a:xfrm>
            <a:off x="7279127" y="4268475"/>
            <a:ext cx="548760" cy="478170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538E91FF-2ED6-F202-F628-C284E94F77EA}"/>
              </a:ext>
            </a:extLst>
          </p:cNvPr>
          <p:cNvSpPr/>
          <p:nvPr/>
        </p:nvSpPr>
        <p:spPr>
          <a:xfrm>
            <a:off x="8412823" y="4268475"/>
            <a:ext cx="546100" cy="478170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6C418C31-A92F-4203-C410-5505805D5937}"/>
              </a:ext>
            </a:extLst>
          </p:cNvPr>
          <p:cNvSpPr/>
          <p:nvPr/>
        </p:nvSpPr>
        <p:spPr>
          <a:xfrm>
            <a:off x="9548144" y="4272651"/>
            <a:ext cx="548760" cy="478170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D7A4367-77D7-8E0E-5CD0-6D2D4ED4F833}"/>
              </a:ext>
            </a:extLst>
          </p:cNvPr>
          <p:cNvSpPr/>
          <p:nvPr/>
        </p:nvSpPr>
        <p:spPr>
          <a:xfrm>
            <a:off x="8412823" y="1610688"/>
            <a:ext cx="548760" cy="478170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F27B375-572B-78E2-1779-2E6EDC9C6598}"/>
              </a:ext>
            </a:extLst>
          </p:cNvPr>
          <p:cNvCxnSpPr>
            <a:stCxn id="26" idx="0"/>
            <a:endCxn id="12" idx="4"/>
          </p:cNvCxnSpPr>
          <p:nvPr/>
        </p:nvCxnSpPr>
        <p:spPr>
          <a:xfrm flipH="1" flipV="1">
            <a:off x="7109006" y="3325579"/>
            <a:ext cx="444501" cy="9428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EAE4970D-54B4-2A30-8328-98B87738B3D2}"/>
              </a:ext>
            </a:extLst>
          </p:cNvPr>
          <p:cNvCxnSpPr>
            <a:stCxn id="26" idx="0"/>
            <a:endCxn id="3" idx="4"/>
          </p:cNvCxnSpPr>
          <p:nvPr/>
        </p:nvCxnSpPr>
        <p:spPr>
          <a:xfrm flipV="1">
            <a:off x="7553507" y="3300179"/>
            <a:ext cx="1578197" cy="9682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0D68578-FDDD-C7B2-21FE-980192702244}"/>
              </a:ext>
            </a:extLst>
          </p:cNvPr>
          <p:cNvCxnSpPr>
            <a:stCxn id="26" idx="0"/>
            <a:endCxn id="4" idx="4"/>
          </p:cNvCxnSpPr>
          <p:nvPr/>
        </p:nvCxnSpPr>
        <p:spPr>
          <a:xfrm flipV="1">
            <a:off x="7553507" y="3300179"/>
            <a:ext cx="2589177" cy="9682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24D45E0-C795-FBDE-FB9B-A8B0F53BF2DB}"/>
              </a:ext>
            </a:extLst>
          </p:cNvPr>
          <p:cNvCxnSpPr>
            <a:stCxn id="27" idx="0"/>
            <a:endCxn id="12" idx="4"/>
          </p:cNvCxnSpPr>
          <p:nvPr/>
        </p:nvCxnSpPr>
        <p:spPr>
          <a:xfrm flipH="1" flipV="1">
            <a:off x="7109006" y="3325579"/>
            <a:ext cx="1576867" cy="9428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E911522-D7AF-A899-5DF8-57BB483D9E18}"/>
              </a:ext>
            </a:extLst>
          </p:cNvPr>
          <p:cNvCxnSpPr>
            <a:stCxn id="27" idx="0"/>
            <a:endCxn id="2" idx="4"/>
          </p:cNvCxnSpPr>
          <p:nvPr/>
        </p:nvCxnSpPr>
        <p:spPr>
          <a:xfrm flipH="1" flipV="1">
            <a:off x="8119986" y="3303647"/>
            <a:ext cx="565887" cy="9648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DA2B3A6-441A-ADD9-AFFE-C59C794C7A56}"/>
              </a:ext>
            </a:extLst>
          </p:cNvPr>
          <p:cNvCxnSpPr>
            <a:stCxn id="27" idx="0"/>
            <a:endCxn id="3" idx="4"/>
          </p:cNvCxnSpPr>
          <p:nvPr/>
        </p:nvCxnSpPr>
        <p:spPr>
          <a:xfrm flipV="1">
            <a:off x="8685873" y="3300179"/>
            <a:ext cx="445831" cy="9682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D735E01-176F-A72B-1A2C-B48D472E6EF5}"/>
              </a:ext>
            </a:extLst>
          </p:cNvPr>
          <p:cNvCxnSpPr>
            <a:stCxn id="12" idx="0"/>
            <a:endCxn id="29" idx="2"/>
          </p:cNvCxnSpPr>
          <p:nvPr/>
        </p:nvCxnSpPr>
        <p:spPr>
          <a:xfrm flipV="1">
            <a:off x="7109006" y="2088858"/>
            <a:ext cx="1578197" cy="8673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021D775A-6D4D-9EF0-0042-32E2642C2553}"/>
              </a:ext>
            </a:extLst>
          </p:cNvPr>
          <p:cNvCxnSpPr>
            <a:stCxn id="27" idx="0"/>
            <a:endCxn id="4" idx="4"/>
          </p:cNvCxnSpPr>
          <p:nvPr/>
        </p:nvCxnSpPr>
        <p:spPr>
          <a:xfrm flipV="1">
            <a:off x="8685873" y="3300179"/>
            <a:ext cx="1456811" cy="9682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9D918EA-D58F-3BAF-9721-1C143BA30B99}"/>
              </a:ext>
            </a:extLst>
          </p:cNvPr>
          <p:cNvCxnSpPr>
            <a:stCxn id="28" idx="0"/>
            <a:endCxn id="12" idx="4"/>
          </p:cNvCxnSpPr>
          <p:nvPr/>
        </p:nvCxnSpPr>
        <p:spPr>
          <a:xfrm flipH="1" flipV="1">
            <a:off x="7109006" y="3325579"/>
            <a:ext cx="2713518" cy="9470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C1323F9-4680-F961-9887-A2886C316EBA}"/>
              </a:ext>
            </a:extLst>
          </p:cNvPr>
          <p:cNvCxnSpPr>
            <a:stCxn id="28" idx="0"/>
            <a:endCxn id="3" idx="4"/>
          </p:cNvCxnSpPr>
          <p:nvPr/>
        </p:nvCxnSpPr>
        <p:spPr>
          <a:xfrm flipH="1" flipV="1">
            <a:off x="9131704" y="3300179"/>
            <a:ext cx="690820" cy="9724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0C58D75-CA01-A406-98DE-0496EDCF0BE3}"/>
              </a:ext>
            </a:extLst>
          </p:cNvPr>
          <p:cNvCxnSpPr>
            <a:stCxn id="28" idx="0"/>
            <a:endCxn id="4" idx="4"/>
          </p:cNvCxnSpPr>
          <p:nvPr/>
        </p:nvCxnSpPr>
        <p:spPr>
          <a:xfrm flipV="1">
            <a:off x="9822524" y="3300179"/>
            <a:ext cx="320160" cy="9724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E670989C-E621-0D09-1403-0ABCCE15265A}"/>
              </a:ext>
            </a:extLst>
          </p:cNvPr>
          <p:cNvCxnSpPr>
            <a:stCxn id="28" idx="0"/>
            <a:endCxn id="2" idx="4"/>
          </p:cNvCxnSpPr>
          <p:nvPr/>
        </p:nvCxnSpPr>
        <p:spPr>
          <a:xfrm flipH="1" flipV="1">
            <a:off x="8119986" y="3303647"/>
            <a:ext cx="1702538" cy="96900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241FAA7-A078-8732-6676-9AAAD02CF6B1}"/>
              </a:ext>
            </a:extLst>
          </p:cNvPr>
          <p:cNvCxnSpPr>
            <a:stCxn id="26" idx="0"/>
            <a:endCxn id="2" idx="4"/>
          </p:cNvCxnSpPr>
          <p:nvPr/>
        </p:nvCxnSpPr>
        <p:spPr>
          <a:xfrm flipV="1">
            <a:off x="7553507" y="3303647"/>
            <a:ext cx="566479" cy="9648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52F196A0-30B5-ED0C-167E-3766541633C2}"/>
              </a:ext>
            </a:extLst>
          </p:cNvPr>
          <p:cNvCxnSpPr>
            <a:stCxn id="2" idx="0"/>
            <a:endCxn id="29" idx="2"/>
          </p:cNvCxnSpPr>
          <p:nvPr/>
        </p:nvCxnSpPr>
        <p:spPr>
          <a:xfrm flipV="1">
            <a:off x="8119986" y="2088858"/>
            <a:ext cx="567217" cy="84545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108577E5-2199-71A5-CF4E-C637D48024D1}"/>
              </a:ext>
            </a:extLst>
          </p:cNvPr>
          <p:cNvCxnSpPr>
            <a:stCxn id="3" idx="0"/>
            <a:endCxn id="29" idx="2"/>
          </p:cNvCxnSpPr>
          <p:nvPr/>
        </p:nvCxnSpPr>
        <p:spPr>
          <a:xfrm flipH="1" flipV="1">
            <a:off x="8687203" y="2088858"/>
            <a:ext cx="444501" cy="84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EC72CB1-304D-BD23-7D46-516447DA1FEB}"/>
              </a:ext>
            </a:extLst>
          </p:cNvPr>
          <p:cNvCxnSpPr>
            <a:stCxn id="4" idx="0"/>
            <a:endCxn id="29" idx="2"/>
          </p:cNvCxnSpPr>
          <p:nvPr/>
        </p:nvCxnSpPr>
        <p:spPr>
          <a:xfrm flipH="1" flipV="1">
            <a:off x="8687203" y="2088858"/>
            <a:ext cx="1455481" cy="84198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C05625C-72B2-1E3E-8341-A21198131EB6}"/>
              </a:ext>
            </a:extLst>
          </p:cNvPr>
          <p:cNvCxnSpPr/>
          <p:nvPr/>
        </p:nvCxnSpPr>
        <p:spPr>
          <a:xfrm flipH="1" flipV="1">
            <a:off x="7550984" y="4746645"/>
            <a:ext cx="16212" cy="587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D0AD85D8-B29A-6200-39E2-AAA85BF951D6}"/>
              </a:ext>
            </a:extLst>
          </p:cNvPr>
          <p:cNvCxnSpPr/>
          <p:nvPr/>
        </p:nvCxnSpPr>
        <p:spPr>
          <a:xfrm flipH="1" flipV="1">
            <a:off x="9837906" y="4754997"/>
            <a:ext cx="16212" cy="587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47B3BA8-6BF9-CB53-F114-B68130086F61}"/>
              </a:ext>
            </a:extLst>
          </p:cNvPr>
          <p:cNvCxnSpPr/>
          <p:nvPr/>
        </p:nvCxnSpPr>
        <p:spPr>
          <a:xfrm flipH="1" flipV="1">
            <a:off x="8702472" y="4746645"/>
            <a:ext cx="16212" cy="587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B215393-8D4A-41DF-F62A-8B5072A95FA4}"/>
              </a:ext>
            </a:extLst>
          </p:cNvPr>
          <p:cNvCxnSpPr/>
          <p:nvPr/>
        </p:nvCxnSpPr>
        <p:spPr>
          <a:xfrm flipH="1" flipV="1">
            <a:off x="8670873" y="1035497"/>
            <a:ext cx="16212" cy="587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D0D46BD1-C784-844B-93D4-F47E112BE69D}"/>
              </a:ext>
            </a:extLst>
          </p:cNvPr>
          <p:cNvSpPr txBox="1"/>
          <p:nvPr/>
        </p:nvSpPr>
        <p:spPr>
          <a:xfrm>
            <a:off x="8412823" y="584775"/>
            <a:ext cx="93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聊天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4903514-C2B7-436F-483A-15A4052476CB}"/>
              </a:ext>
            </a:extLst>
          </p:cNvPr>
          <p:cNvSpPr txBox="1"/>
          <p:nvPr/>
        </p:nvSpPr>
        <p:spPr>
          <a:xfrm>
            <a:off x="6007612" y="5398498"/>
            <a:ext cx="78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我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A9F9723-DB13-3A27-F691-FA03C18E864D}"/>
              </a:ext>
            </a:extLst>
          </p:cNvPr>
          <p:cNvSpPr txBox="1"/>
          <p:nvPr/>
        </p:nvSpPr>
        <p:spPr>
          <a:xfrm>
            <a:off x="6584596" y="5410765"/>
            <a:ext cx="35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082A1AE-5778-829F-E31F-4775E9E808CD}"/>
              </a:ext>
            </a:extLst>
          </p:cNvPr>
          <p:cNvSpPr txBox="1"/>
          <p:nvPr/>
        </p:nvSpPr>
        <p:spPr>
          <a:xfrm>
            <a:off x="7295530" y="5408051"/>
            <a:ext cx="87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聊天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E18AA5F-3E2D-C581-3654-488BB6830445}"/>
              </a:ext>
            </a:extLst>
          </p:cNvPr>
          <p:cNvSpPr txBox="1"/>
          <p:nvPr/>
        </p:nvSpPr>
        <p:spPr>
          <a:xfrm>
            <a:off x="8324612" y="5391294"/>
            <a:ext cx="110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机器人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ADA67CA-92B5-0794-EFBF-314B61B93E05}"/>
              </a:ext>
            </a:extLst>
          </p:cNvPr>
          <p:cNvSpPr txBox="1"/>
          <p:nvPr/>
        </p:nvSpPr>
        <p:spPr>
          <a:xfrm>
            <a:off x="9701976" y="5391294"/>
            <a:ext cx="95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，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C2E4994-CE0F-D08B-F540-460E8704B34C}"/>
              </a:ext>
            </a:extLst>
          </p:cNvPr>
          <p:cNvSpPr txBox="1"/>
          <p:nvPr/>
        </p:nvSpPr>
        <p:spPr>
          <a:xfrm>
            <a:off x="10388856" y="5391294"/>
            <a:ext cx="570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8E98E17-46E5-C223-FD85-4AB782803C4F}"/>
              </a:ext>
            </a:extLst>
          </p:cNvPr>
          <p:cNvSpPr txBox="1"/>
          <p:nvPr/>
        </p:nvSpPr>
        <p:spPr>
          <a:xfrm>
            <a:off x="10959128" y="5391294"/>
            <a:ext cx="7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ECB23C7-95C8-552C-56B0-FF2686211B29}"/>
              </a:ext>
            </a:extLst>
          </p:cNvPr>
          <p:cNvSpPr txBox="1"/>
          <p:nvPr/>
        </p:nvSpPr>
        <p:spPr>
          <a:xfrm>
            <a:off x="11681798" y="5391294"/>
            <a:ext cx="79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聊天</a:t>
            </a: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595BBCB7-F38C-EC97-FAB8-98747AEC13D4}"/>
              </a:ext>
            </a:extLst>
          </p:cNvPr>
          <p:cNvSpPr/>
          <p:nvPr/>
        </p:nvSpPr>
        <p:spPr>
          <a:xfrm>
            <a:off x="7265159" y="5192596"/>
            <a:ext cx="2811428" cy="668593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D86E5B3C-65FE-5825-D687-E491289372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96" y="1478162"/>
            <a:ext cx="4992916" cy="369483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AC27C43-98CF-D4DC-1B16-6156F0EBA9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463" y="1761992"/>
            <a:ext cx="1401989" cy="1621411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F622C8C6-B97D-CCD5-09BD-19E2FA5EB89D}"/>
              </a:ext>
            </a:extLst>
          </p:cNvPr>
          <p:cNvSpPr txBox="1"/>
          <p:nvPr/>
        </p:nvSpPr>
        <p:spPr>
          <a:xfrm>
            <a:off x="1344463" y="3530722"/>
            <a:ext cx="210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Yoshua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Bengio</a:t>
            </a:r>
            <a:endParaRPr kumimoji="1" lang="zh-CN" altLang="en-US" dirty="0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7AAD0A52-D45A-ED7F-826A-872DB5B37954}"/>
              </a:ext>
            </a:extLst>
          </p:cNvPr>
          <p:cNvSpPr/>
          <p:nvPr/>
        </p:nvSpPr>
        <p:spPr>
          <a:xfrm>
            <a:off x="383390" y="6326769"/>
            <a:ext cx="7652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F.Sun</a:t>
            </a:r>
            <a:r>
              <a:rPr lang="en-US" altLang="zh-CN" sz="1200" dirty="0"/>
              <a:t> et al.: Learning Word Representations by Jointly Modeling Syntagmatic and Paradigmatic Relations (slides), </a:t>
            </a:r>
            <a:r>
              <a:rPr lang="zh-CN" altLang="en-US" sz="1200" dirty="0"/>
              <a:t>http://www.bigdatalab.ac.cn/~lanyanyan/slides/2015/ACL2015-sun.pdf</a:t>
            </a:r>
          </a:p>
        </p:txBody>
      </p:sp>
    </p:spTree>
    <p:extLst>
      <p:ext uri="{BB962C8B-B14F-4D97-AF65-F5344CB8AC3E}">
        <p14:creationId xmlns:p14="http://schemas.microsoft.com/office/powerpoint/2010/main" val="72074555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2808</Words>
  <Application>Microsoft Macintosh PowerPoint</Application>
  <PresentationFormat>宽屏</PresentationFormat>
  <Paragraphs>491</Paragraphs>
  <Slides>79</Slides>
  <Notes>79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3" baseType="lpstr">
      <vt:lpstr>微软雅黑</vt:lpstr>
      <vt:lpstr>Songti SC</vt:lpstr>
      <vt:lpstr>Arial</vt:lpstr>
      <vt:lpstr>Calibri</vt:lpstr>
      <vt:lpstr>Calibri Light</vt:lpstr>
      <vt:lpstr>Cambria Math</vt:lpstr>
      <vt:lpstr>HelveticaNeue</vt:lpstr>
      <vt:lpstr>Source Sans Pro</vt:lpstr>
      <vt:lpstr>Wingdings</vt:lpstr>
      <vt:lpstr>Wingdings 2</vt:lpstr>
      <vt:lpstr>HDOfficeLightV0</vt:lpstr>
      <vt:lpstr>1_HDOfficeLightV0</vt:lpstr>
      <vt:lpstr>回顾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2023-04-28T01:45:37Z</dcterms:modified>
  <cp:category/>
</cp:coreProperties>
</file>